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68" r:id="rId2"/>
    <p:sldId id="667" r:id="rId3"/>
    <p:sldId id="674" r:id="rId4"/>
    <p:sldId id="669" r:id="rId5"/>
    <p:sldId id="670" r:id="rId6"/>
    <p:sldId id="671" r:id="rId7"/>
    <p:sldId id="673" r:id="rId8"/>
    <p:sldId id="672" r:id="rId9"/>
    <p:sldId id="661" r:id="rId10"/>
    <p:sldId id="663" r:id="rId11"/>
    <p:sldId id="683" r:id="rId12"/>
    <p:sldId id="677" r:id="rId13"/>
    <p:sldId id="678" r:id="rId14"/>
    <p:sldId id="679" r:id="rId15"/>
    <p:sldId id="680" r:id="rId16"/>
    <p:sldId id="676" r:id="rId17"/>
    <p:sldId id="682" r:id="rId18"/>
  </p:sldIdLst>
  <p:sldSz cx="9144000" cy="5715000" type="screen16x1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 Michael Jensen" initials="OMJ" lastIdx="5" clrIdx="0"/>
  <p:cmAuthor id="1" name="Ricardo Luis Teles de Carvalho" initials="RL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  <a:srgbClr val="DEA094"/>
    <a:srgbClr val="594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91" autoAdjust="0"/>
    <p:restoredTop sz="92086" autoAdjust="0"/>
  </p:normalViewPr>
  <p:slideViewPr>
    <p:cSldViewPr>
      <p:cViewPr varScale="1">
        <p:scale>
          <a:sx n="102" d="100"/>
          <a:sy n="102" d="100"/>
        </p:scale>
        <p:origin x="-924" y="-84"/>
      </p:cViewPr>
      <p:guideLst>
        <p:guide orient="horz" pos="1800"/>
        <p:guide orient="horz" pos="485"/>
        <p:guide orient="horz" pos="2798"/>
        <p:guide pos="2880"/>
      </p:guideLst>
    </p:cSldViewPr>
  </p:slideViewPr>
  <p:outlineViewPr>
    <p:cViewPr>
      <p:scale>
        <a:sx n="33" d="100"/>
        <a:sy n="33" d="100"/>
      </p:scale>
      <p:origin x="36" y="19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0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I.AAU.DK\Users\rlc\Desktop\performance%20of%20stove%20installation%20categories%202705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I.AAU.DK\Users\rlc\Desktop\Presentation%20PSDC2016\performance%20of%20stove%20installation%20categories%202705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I.AAU.DK\Users\rlc\Desktop\Presentation%20PSDC2016\performance%20of%20stove%20installation%20categories%202705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BI.AAU.DK\Users\rlc\Desktop\Submission%20paper%20performance%20european%20wbss\Balanco%20global%20Aveiro%202016\wbss%20performance%20psdc2016%202603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I.AAU.DK\Users\rlc\Desktop\Submission%20paper%20performance%20european%20wbss\Balanco%20global%20Aveiro%202016\wbss%20performance%20psdc2016%202603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%20-%20PhD\5-%20Publications\2%20-%20Conferences\2014\2%20-%20Room%20vent%202014\Energibalancer%20%2528rapport-figurer%252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'COMPARATIVE ANALYSIS OF EMISSIO'!$H$46:$L$46</c:f>
              <c:strCache>
                <c:ptCount val="5"/>
                <c:pt idx="0">
                  <c:v>Fireplace</c:v>
                </c:pt>
                <c:pt idx="1">
                  <c:v>Old closed</c:v>
                </c:pt>
                <c:pt idx="2">
                  <c:v>New closed</c:v>
                </c:pt>
                <c:pt idx="3">
                  <c:v>Modern</c:v>
                </c:pt>
                <c:pt idx="4">
                  <c:v>Boilers and cookers</c:v>
                </c:pt>
              </c:strCache>
            </c:strRef>
          </c:cat>
          <c:val>
            <c:numRef>
              <c:f>'COMPARATIVE ANALYSIS OF EMISSIO'!$H$50:$L$50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43185004023758E-2"/>
          <c:y val="0.18349258347998376"/>
          <c:w val="0.47294536470180226"/>
          <c:h val="0.56267800548018043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explosion val="2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5887604659999383"/>
                  <c:y val="4.0666247599478844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982633524600191E-2"/>
                  <c:y val="-0.11908661814164009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345985344545169"/>
                  <c:y val="-3.6827490622910145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0386106586924607"/>
                  <c:y val="0.109429496330162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'COMPARATIVE ANALYSIS OF EMISSIO'!$H$46:$L$46</c:f>
              <c:strCache>
                <c:ptCount val="5"/>
                <c:pt idx="0">
                  <c:v>Fireplace</c:v>
                </c:pt>
                <c:pt idx="1">
                  <c:v>Old closed (pre-1990)</c:v>
                </c:pt>
                <c:pt idx="2">
                  <c:v>New closed (1990-2005)</c:v>
                </c:pt>
                <c:pt idx="3">
                  <c:v>Modern (post 2005)</c:v>
                </c:pt>
                <c:pt idx="4">
                  <c:v>Boilers and cookers</c:v>
                </c:pt>
              </c:strCache>
            </c:strRef>
          </c:cat>
          <c:val>
            <c:numRef>
              <c:f>'COMPARATIVE ANALYSIS OF EMISSIO'!$H$49:$L$49</c:f>
              <c:numCache>
                <c:formatCode>#,##0</c:formatCode>
                <c:ptCount val="5"/>
                <c:pt idx="0">
                  <c:v>645818.05446166731</c:v>
                </c:pt>
                <c:pt idx="1">
                  <c:v>282902.59907834104</c:v>
                </c:pt>
                <c:pt idx="2">
                  <c:v>294333.00712191034</c:v>
                </c:pt>
                <c:pt idx="3">
                  <c:v>0</c:v>
                </c:pt>
                <c:pt idx="4">
                  <c:v>272900.99204021785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'COMPARATIVE ANALYSIS OF EMISSIO'!$H$46:$L$46</c:f>
              <c:strCache>
                <c:ptCount val="5"/>
                <c:pt idx="0">
                  <c:v>Fireplace</c:v>
                </c:pt>
                <c:pt idx="1">
                  <c:v>Old closed (pre-1990)</c:v>
                </c:pt>
                <c:pt idx="2">
                  <c:v>New closed (1990-2005)</c:v>
                </c:pt>
                <c:pt idx="3">
                  <c:v>Modern (post 2005)</c:v>
                </c:pt>
                <c:pt idx="4">
                  <c:v>Boilers and cookers</c:v>
                </c:pt>
              </c:strCache>
            </c:strRef>
          </c:cat>
          <c:val>
            <c:numRef>
              <c:f>'COMPARATIVE ANALYSIS OF EMISSIO'!$H$48:$L$48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75412748372022"/>
          <c:y val="0.24230171729856737"/>
          <c:w val="0.42104116224169225"/>
          <c:h val="0.42307947923055939"/>
        </c:manualLayout>
      </c:layout>
      <c:overlay val="0"/>
      <c:txPr>
        <a:bodyPr/>
        <a:lstStyle/>
        <a:p>
          <a:pPr>
            <a:defRPr sz="900"/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explosion val="2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0.12148706645952252"/>
                  <c:y val="0.11396040948354261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657228027872952"/>
                  <c:y val="-0.14986315372056563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473360791297614"/>
                  <c:y val="9.4944197188303291E-3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'COMPARATIVE ANALYSIS OF EMISSIO'!$H$46:$L$46</c:f>
              <c:strCache>
                <c:ptCount val="5"/>
                <c:pt idx="0">
                  <c:v>Fireplace</c:v>
                </c:pt>
                <c:pt idx="1">
                  <c:v>Old closed (pre-1990)</c:v>
                </c:pt>
                <c:pt idx="2">
                  <c:v>New closed (1990-2005)</c:v>
                </c:pt>
                <c:pt idx="3">
                  <c:v>Modern (post 2005)</c:v>
                </c:pt>
                <c:pt idx="4">
                  <c:v>Boilers and cookers</c:v>
                </c:pt>
              </c:strCache>
            </c:strRef>
          </c:cat>
          <c:val>
            <c:numRef>
              <c:f>'COMPARATIVE ANALYSIS OF EMISSIO'!$H$47:$L$47</c:f>
              <c:numCache>
                <c:formatCode>#,##0</c:formatCode>
                <c:ptCount val="5"/>
                <c:pt idx="0">
                  <c:v>16210</c:v>
                </c:pt>
                <c:pt idx="1">
                  <c:v>157500</c:v>
                </c:pt>
                <c:pt idx="2">
                  <c:v>292500</c:v>
                </c:pt>
                <c:pt idx="3">
                  <c:v>300000</c:v>
                </c:pt>
                <c:pt idx="4">
                  <c:v>46638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'COMPARATIVE ANALYSIS OF EMISSIO'!$H$46:$L$46</c:f>
              <c:strCache>
                <c:ptCount val="5"/>
                <c:pt idx="0">
                  <c:v>Fireplace</c:v>
                </c:pt>
                <c:pt idx="1">
                  <c:v>Old closed (pre-1990)</c:v>
                </c:pt>
                <c:pt idx="2">
                  <c:v>New closed (1990-2005)</c:v>
                </c:pt>
                <c:pt idx="3">
                  <c:v>Modern (post 2005)</c:v>
                </c:pt>
                <c:pt idx="4">
                  <c:v>Boilers and cookers</c:v>
                </c:pt>
              </c:strCache>
            </c:strRef>
          </c:cat>
          <c:val>
            <c:numRef>
              <c:f>'COMPARATIVE ANALYSIS OF EMISSIO'!$H$48:$L$48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49593886158735"/>
          <c:y val="0.27151713702960556"/>
          <c:w val="0.41350408820348566"/>
          <c:h val="0.4507913457109073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eficiencias!$EG$26</c:f>
              <c:strCache>
                <c:ptCount val="1"/>
                <c:pt idx="0">
                  <c:v>CO 13%O2 (mg/Nm3)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eficiencias!$EH$27:$EH$38</c:f>
                <c:numCache>
                  <c:formatCode>General</c:formatCode>
                  <c:ptCount val="12"/>
                  <c:pt idx="0">
                    <c:v>1209.0733312064708</c:v>
                  </c:pt>
                  <c:pt idx="2">
                    <c:v>165.16544079495699</c:v>
                  </c:pt>
                  <c:pt idx="4">
                    <c:v>450.51827702088974</c:v>
                  </c:pt>
                  <c:pt idx="6">
                    <c:v>490.75842959183024</c:v>
                  </c:pt>
                  <c:pt idx="8">
                    <c:v>394.20671203065234</c:v>
                  </c:pt>
                  <c:pt idx="10">
                    <c:v>27.273957752349808</c:v>
                  </c:pt>
                </c:numCache>
              </c:numRef>
            </c:plus>
            <c:minus>
              <c:numRef>
                <c:f>eficiencias!$EH$27:$EH$38</c:f>
                <c:numCache>
                  <c:formatCode>General</c:formatCode>
                  <c:ptCount val="12"/>
                  <c:pt idx="0">
                    <c:v>1209.0733312064708</c:v>
                  </c:pt>
                  <c:pt idx="2">
                    <c:v>165.16544079495699</c:v>
                  </c:pt>
                  <c:pt idx="4">
                    <c:v>450.51827702088974</c:v>
                  </c:pt>
                  <c:pt idx="6">
                    <c:v>490.75842959183024</c:v>
                  </c:pt>
                  <c:pt idx="8">
                    <c:v>394.20671203065234</c:v>
                  </c:pt>
                  <c:pt idx="10">
                    <c:v>27.273957752349808</c:v>
                  </c:pt>
                </c:numCache>
              </c:numRef>
            </c:minus>
          </c:errBars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eficiencias!$EG$27:$EG$38</c:f>
              <c:numCache>
                <c:formatCode>General</c:formatCode>
                <c:ptCount val="12"/>
                <c:pt idx="0" formatCode="0.00">
                  <c:v>4601.329168851973</c:v>
                </c:pt>
                <c:pt idx="2" formatCode="0.00">
                  <c:v>5830.916143349481</c:v>
                </c:pt>
                <c:pt idx="4" formatCode="0.00">
                  <c:v>4462.3011108085948</c:v>
                </c:pt>
                <c:pt idx="6" formatCode="0.00">
                  <c:v>4622.2111838673891</c:v>
                </c:pt>
                <c:pt idx="8" formatCode="0.00">
                  <c:v>897.69709616211651</c:v>
                </c:pt>
                <c:pt idx="10" formatCode="0.00">
                  <c:v>142.55401974935364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50"/>
        <c:axId val="231213312"/>
        <c:axId val="231219584"/>
      </c:barChart>
      <c:barChart>
        <c:barDir val="col"/>
        <c:grouping val="clustered"/>
        <c:varyColors val="0"/>
        <c:ser>
          <c:idx val="1"/>
          <c:order val="2"/>
          <c:tx>
            <c:strRef>
              <c:f>eficiencias!$ER$26</c:f>
              <c:strCache>
                <c:ptCount val="1"/>
                <c:pt idx="0">
                  <c:v>TOC 13%O2 (mgC/Nm3)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eficiencias!$ES$27:$ES$38</c:f>
                <c:numCache>
                  <c:formatCode>General</c:formatCode>
                  <c:ptCount val="12"/>
                  <c:pt idx="1">
                    <c:v>144.9736799514275</c:v>
                  </c:pt>
                  <c:pt idx="3">
                    <c:v>77.679664474135919</c:v>
                  </c:pt>
                  <c:pt idx="5">
                    <c:v>23.589225059347655</c:v>
                  </c:pt>
                  <c:pt idx="7">
                    <c:v>50.431410629012831</c:v>
                  </c:pt>
                  <c:pt idx="9">
                    <c:v>8.4943532819741456</c:v>
                  </c:pt>
                  <c:pt idx="11">
                    <c:v>1.8162790122732047</c:v>
                  </c:pt>
                </c:numCache>
              </c:numRef>
            </c:plus>
            <c:minus>
              <c:numRef>
                <c:f>eficiencias!$ES$27:$ES$38</c:f>
                <c:numCache>
                  <c:formatCode>General</c:formatCode>
                  <c:ptCount val="12"/>
                  <c:pt idx="1">
                    <c:v>144.9736799514275</c:v>
                  </c:pt>
                  <c:pt idx="3">
                    <c:v>77.679664474135919</c:v>
                  </c:pt>
                  <c:pt idx="5">
                    <c:v>23.589225059347655</c:v>
                  </c:pt>
                  <c:pt idx="7">
                    <c:v>50.431410629012831</c:v>
                  </c:pt>
                  <c:pt idx="9">
                    <c:v>8.4943532819741456</c:v>
                  </c:pt>
                  <c:pt idx="11">
                    <c:v>1.8162790122732047</c:v>
                  </c:pt>
                </c:numCache>
              </c:numRef>
            </c:minus>
          </c:errBars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eficiencias!$ER$27:$ER$38</c:f>
              <c:numCache>
                <c:formatCode>0.00</c:formatCode>
                <c:ptCount val="12"/>
                <c:pt idx="1">
                  <c:v>427.52719474950715</c:v>
                </c:pt>
                <c:pt idx="3">
                  <c:v>320.31953647859649</c:v>
                </c:pt>
                <c:pt idx="5">
                  <c:v>270.45831593342774</c:v>
                </c:pt>
                <c:pt idx="7">
                  <c:v>238.89806034281256</c:v>
                </c:pt>
                <c:pt idx="9">
                  <c:v>13.303052304230009</c:v>
                </c:pt>
                <c:pt idx="11">
                  <c:v>2.6221593347235927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50"/>
        <c:axId val="231231488"/>
        <c:axId val="231221504"/>
      </c:barChart>
      <c:lineChart>
        <c:grouping val="stacked"/>
        <c:varyColors val="0"/>
        <c:ser>
          <c:idx val="3"/>
          <c:order val="1"/>
          <c:tx>
            <c:strRef>
              <c:f>eficiencias!$FR$26</c:f>
              <c:strCache>
                <c:ptCount val="1"/>
                <c:pt idx="0">
                  <c:v>Ecodesign (mg/Nm3)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eficiencias!$FR$27:$FR$38</c:f>
              <c:numCache>
                <c:formatCode>General</c:formatCode>
                <c:ptCount val="12"/>
                <c:pt idx="0">
                  <c:v>2000</c:v>
                </c:pt>
                <c:pt idx="1">
                  <c:v>120</c:v>
                </c:pt>
                <c:pt idx="2">
                  <c:v>500</c:v>
                </c:pt>
                <c:pt idx="3">
                  <c:v>120</c:v>
                </c:pt>
                <c:pt idx="4">
                  <c:v>500</c:v>
                </c:pt>
                <c:pt idx="5">
                  <c:v>120</c:v>
                </c:pt>
                <c:pt idx="6">
                  <c:v>500</c:v>
                </c:pt>
                <c:pt idx="7">
                  <c:v>120</c:v>
                </c:pt>
                <c:pt idx="8">
                  <c:v>300</c:v>
                </c:pt>
                <c:pt idx="9">
                  <c:v>60</c:v>
                </c:pt>
                <c:pt idx="10">
                  <c:v>300</c:v>
                </c:pt>
                <c:pt idx="11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213312"/>
        <c:axId val="231219584"/>
      </c:lineChart>
      <c:catAx>
        <c:axId val="231213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320000" vert="horz" anchor="t" anchorCtr="0"/>
          <a:lstStyle/>
          <a:p>
            <a:pPr>
              <a:defRPr sz="1000"/>
            </a:pPr>
            <a:endParaRPr lang="da-DK"/>
          </a:p>
        </c:txPr>
        <c:crossAx val="231219584"/>
        <c:crosses val="autoZero"/>
        <c:auto val="1"/>
        <c:lblAlgn val="ctr"/>
        <c:lblOffset val="100"/>
        <c:noMultiLvlLbl val="0"/>
      </c:catAx>
      <c:valAx>
        <c:axId val="231219584"/>
        <c:scaling>
          <c:orientation val="minMax"/>
          <c:max val="6000"/>
        </c:scaling>
        <c:delete val="0"/>
        <c:axPos val="l"/>
        <c:majorGridlines>
          <c:spPr>
            <a:ln w="3175"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da-DK" sz="1100" baseline="0" dirty="0" smtClean="0"/>
                  <a:t>CO emissions (</a:t>
                </a:r>
                <a:r>
                  <a:rPr lang="da-DK" sz="1100" baseline="0" dirty="0" smtClean="0">
                    <a:latin typeface="Calibri"/>
                  </a:rPr>
                  <a:t>mg/Nm</a:t>
                </a:r>
                <a:r>
                  <a:rPr lang="da-DK" sz="1100" baseline="30000" dirty="0" smtClean="0">
                    <a:latin typeface="Calibri"/>
                  </a:rPr>
                  <a:t>3</a:t>
                </a:r>
                <a:r>
                  <a:rPr lang="da-DK" sz="1100" baseline="0" dirty="0" smtClean="0">
                    <a:latin typeface="Calibri"/>
                  </a:rPr>
                  <a:t>)</a:t>
                </a:r>
                <a:endParaRPr lang="da-DK" sz="11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31213312"/>
        <c:crosses val="autoZero"/>
        <c:crossBetween val="between"/>
      </c:valAx>
      <c:valAx>
        <c:axId val="231221504"/>
        <c:scaling>
          <c:orientation val="minMax"/>
          <c:max val="820"/>
          <c:min val="0"/>
        </c:scaling>
        <c:delete val="0"/>
        <c:axPos val="r"/>
        <c:numFmt formatCode="0.00" sourceLinked="1"/>
        <c:majorTickMark val="out"/>
        <c:minorTickMark val="none"/>
        <c:tickLblPos val="nextTo"/>
        <c:crossAx val="231231488"/>
        <c:crosses val="max"/>
        <c:crossBetween val="between"/>
      </c:valAx>
      <c:catAx>
        <c:axId val="231231488"/>
        <c:scaling>
          <c:orientation val="minMax"/>
        </c:scaling>
        <c:delete val="1"/>
        <c:axPos val="b"/>
        <c:majorTickMark val="out"/>
        <c:minorTickMark val="none"/>
        <c:tickLblPos val="nextTo"/>
        <c:crossAx val="23122150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eficiencias!$DW$26</c:f>
              <c:strCache>
                <c:ptCount val="1"/>
                <c:pt idx="0">
                  <c:v>η (%)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eficiencias!$DX$27:$DX$38</c:f>
                <c:numCache>
                  <c:formatCode>General</c:formatCode>
                  <c:ptCount val="12"/>
                  <c:pt idx="0">
                    <c:v>4.2346542330355907</c:v>
                  </c:pt>
                  <c:pt idx="2">
                    <c:v>2.7215621685210283</c:v>
                  </c:pt>
                  <c:pt idx="4">
                    <c:v>1.5527636218741516</c:v>
                  </c:pt>
                  <c:pt idx="6">
                    <c:v>6.2600470201374776</c:v>
                  </c:pt>
                  <c:pt idx="8">
                    <c:v>2.065816268116313</c:v>
                  </c:pt>
                  <c:pt idx="10">
                    <c:v>0.54944999350511092</c:v>
                  </c:pt>
                </c:numCache>
              </c:numRef>
            </c:plus>
            <c:minus>
              <c:numRef>
                <c:f>eficiencias!$DX$27:$DX$39</c:f>
                <c:numCache>
                  <c:formatCode>General</c:formatCode>
                  <c:ptCount val="13"/>
                  <c:pt idx="0">
                    <c:v>4.2346542330355907</c:v>
                  </c:pt>
                  <c:pt idx="2">
                    <c:v>2.7215621685210283</c:v>
                  </c:pt>
                  <c:pt idx="4">
                    <c:v>1.5527636218741516</c:v>
                  </c:pt>
                  <c:pt idx="6">
                    <c:v>6.2600470201374776</c:v>
                  </c:pt>
                  <c:pt idx="8">
                    <c:v>2.065816268116313</c:v>
                  </c:pt>
                  <c:pt idx="10">
                    <c:v>0.54944999350511092</c:v>
                  </c:pt>
                  <c:pt idx="12">
                    <c:v>0.86139165737108203</c:v>
                  </c:pt>
                </c:numCache>
              </c:numRef>
            </c:minus>
          </c:errBars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eficiencias!$DW$27:$DW$38</c:f>
              <c:numCache>
                <c:formatCode>General</c:formatCode>
                <c:ptCount val="12"/>
                <c:pt idx="0" formatCode="0.00">
                  <c:v>29.908432395637163</c:v>
                </c:pt>
                <c:pt idx="2" formatCode="0.00">
                  <c:v>64.746190927009664</c:v>
                </c:pt>
                <c:pt idx="4" formatCode="0.00">
                  <c:v>56.162677700081048</c:v>
                </c:pt>
                <c:pt idx="6" formatCode="0.00">
                  <c:v>78.793151457367827</c:v>
                </c:pt>
                <c:pt idx="8" formatCode="0.00">
                  <c:v>89.316304266404188</c:v>
                </c:pt>
                <c:pt idx="10" formatCode="0.00">
                  <c:v>90.659367722054725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50"/>
        <c:axId val="224611712"/>
        <c:axId val="224625792"/>
      </c:barChart>
      <c:barChart>
        <c:barDir val="col"/>
        <c:grouping val="clustered"/>
        <c:varyColors val="0"/>
        <c:ser>
          <c:idx val="1"/>
          <c:order val="1"/>
          <c:tx>
            <c:strRef>
              <c:f>eficiencias!$EW$26</c:f>
              <c:strCache>
                <c:ptCount val="1"/>
                <c:pt idx="0">
                  <c:v>PM2.5 (g/kgF)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eficiencias!$EX$27:$EX$38</c:f>
                <c:numCache>
                  <c:formatCode>General</c:formatCode>
                  <c:ptCount val="12"/>
                  <c:pt idx="1">
                    <c:v>3.6</c:v>
                  </c:pt>
                  <c:pt idx="3">
                    <c:v>2.6702871256352405</c:v>
                  </c:pt>
                  <c:pt idx="5">
                    <c:v>0.27</c:v>
                  </c:pt>
                  <c:pt idx="7">
                    <c:v>2.2631909626307163</c:v>
                  </c:pt>
                  <c:pt idx="9">
                    <c:v>0.26133638995212799</c:v>
                  </c:pt>
                  <c:pt idx="11">
                    <c:v>0.35756855836039819</c:v>
                  </c:pt>
                </c:numCache>
              </c:numRef>
            </c:plus>
            <c:minus>
              <c:numRef>
                <c:f>eficiencias!$EX$27:$EX$38</c:f>
                <c:numCache>
                  <c:formatCode>General</c:formatCode>
                  <c:ptCount val="12"/>
                  <c:pt idx="1">
                    <c:v>3.6</c:v>
                  </c:pt>
                  <c:pt idx="3">
                    <c:v>2.6702871256352405</c:v>
                  </c:pt>
                  <c:pt idx="5">
                    <c:v>0.27</c:v>
                  </c:pt>
                  <c:pt idx="7">
                    <c:v>2.2631909626307163</c:v>
                  </c:pt>
                  <c:pt idx="9">
                    <c:v>0.26133638995212799</c:v>
                  </c:pt>
                  <c:pt idx="11">
                    <c:v>0.35756855836039819</c:v>
                  </c:pt>
                </c:numCache>
              </c:numRef>
            </c:minus>
          </c:errBars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eficiencias!$EW$27:$EW$38</c:f>
              <c:numCache>
                <c:formatCode>0.00</c:formatCode>
                <c:ptCount val="12"/>
                <c:pt idx="1">
                  <c:v>6.9</c:v>
                </c:pt>
                <c:pt idx="3">
                  <c:v>8.2233333333333345</c:v>
                </c:pt>
                <c:pt idx="5">
                  <c:v>4.3094999999999999</c:v>
                </c:pt>
                <c:pt idx="7">
                  <c:v>10.263333333333334</c:v>
                </c:pt>
                <c:pt idx="9">
                  <c:v>0.59284099932883727</c:v>
                </c:pt>
                <c:pt idx="11">
                  <c:v>1.3838028547539769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50"/>
        <c:axId val="224633600"/>
        <c:axId val="224627712"/>
      </c:barChart>
      <c:lineChart>
        <c:grouping val="standard"/>
        <c:varyColors val="0"/>
        <c:ser>
          <c:idx val="3"/>
          <c:order val="3"/>
          <c:tx>
            <c:strRef>
              <c:f>eficiencias!$FP$26</c:f>
              <c:strCache>
                <c:ptCount val="1"/>
                <c:pt idx="0">
                  <c:v>Ecodesign η (%)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eficiencias!$FP$27:$FP$38</c:f>
              <c:numCache>
                <c:formatCode>General</c:formatCode>
                <c:ptCount val="12"/>
                <c:pt idx="0">
                  <c:v>30</c:v>
                </c:pt>
                <c:pt idx="2">
                  <c:v>65</c:v>
                </c:pt>
                <c:pt idx="4">
                  <c:v>65</c:v>
                </c:pt>
                <c:pt idx="6">
                  <c:v>65</c:v>
                </c:pt>
                <c:pt idx="8">
                  <c:v>79</c:v>
                </c:pt>
                <c:pt idx="10">
                  <c:v>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11712"/>
        <c:axId val="224625792"/>
      </c:lineChart>
      <c:lineChart>
        <c:grouping val="standard"/>
        <c:varyColors val="0"/>
        <c:ser>
          <c:idx val="2"/>
          <c:order val="2"/>
          <c:tx>
            <c:strRef>
              <c:f>eficiencias!$FO$26</c:f>
              <c:strCache>
                <c:ptCount val="1"/>
                <c:pt idx="0">
                  <c:v>Ecodesign (g/kg)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eficiencias!$FO$27:$FO$38</c:f>
              <c:numCache>
                <c:formatCode>General</c:formatCode>
                <c:ptCount val="12"/>
                <c:pt idx="1">
                  <c:v>6</c:v>
                </c:pt>
                <c:pt idx="3">
                  <c:v>5</c:v>
                </c:pt>
                <c:pt idx="5">
                  <c:v>5</c:v>
                </c:pt>
                <c:pt idx="7">
                  <c:v>5</c:v>
                </c:pt>
                <c:pt idx="9">
                  <c:v>2.5</c:v>
                </c:pt>
                <c:pt idx="11">
                  <c:v>2.5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eficiencias!$EA$26</c:f>
              <c:strCache>
                <c:ptCount val="1"/>
                <c:pt idx="0">
                  <c:v>Heat output (kWth)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eficiencias!$CF$27:$CF$38</c:f>
              <c:strCache>
                <c:ptCount val="11"/>
                <c:pt idx="0">
                  <c:v>Fireplace A (1.6 kg/h)</c:v>
                </c:pt>
                <c:pt idx="2">
                  <c:v>Wood stove B (2.6 kg/h)</c:v>
                </c:pt>
                <c:pt idx="4">
                  <c:v>B+Secondary air (2.4 kg/h)</c:v>
                </c:pt>
                <c:pt idx="6">
                  <c:v>B+Pre-heated air (1.4 kg/h)</c:v>
                </c:pt>
                <c:pt idx="8">
                  <c:v>Pellet stove C (1.1 kg/h;EN-plus)</c:v>
                </c:pt>
                <c:pt idx="10">
                  <c:v>Pellet stove C (1.7 kg/h;local)</c:v>
                </c:pt>
              </c:strCache>
            </c:strRef>
          </c:cat>
          <c:val>
            <c:numRef>
              <c:f>eficiencias!$EA$27:$EA$38</c:f>
              <c:numCache>
                <c:formatCode>0.00</c:formatCode>
                <c:ptCount val="12"/>
                <c:pt idx="0">
                  <c:v>2.1456880756366519</c:v>
                </c:pt>
                <c:pt idx="1">
                  <c:v>2.1456880756366519</c:v>
                </c:pt>
                <c:pt idx="2">
                  <c:v>7.8809539838566254</c:v>
                </c:pt>
                <c:pt idx="3">
                  <c:v>7.8809539838566254</c:v>
                </c:pt>
                <c:pt idx="4">
                  <c:v>6.348902202164652</c:v>
                </c:pt>
                <c:pt idx="5">
                  <c:v>6.348902202164652</c:v>
                </c:pt>
                <c:pt idx="6">
                  <c:v>5.0404815096798012</c:v>
                </c:pt>
                <c:pt idx="7">
                  <c:v>5.0404815096798012</c:v>
                </c:pt>
                <c:pt idx="8">
                  <c:v>4.6622714194611534</c:v>
                </c:pt>
                <c:pt idx="9">
                  <c:v>4.6622714194611534</c:v>
                </c:pt>
                <c:pt idx="10">
                  <c:v>7.1338289551817269</c:v>
                </c:pt>
                <c:pt idx="11">
                  <c:v>7.1338289551817269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33600"/>
        <c:axId val="224627712"/>
      </c:lineChart>
      <c:catAx>
        <c:axId val="224611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900000" vert="horz" anchor="ctr" anchorCtr="1"/>
          <a:lstStyle/>
          <a:p>
            <a:pPr>
              <a:defRPr sz="900"/>
            </a:pPr>
            <a:endParaRPr lang="da-DK"/>
          </a:p>
        </c:txPr>
        <c:crossAx val="224625792"/>
        <c:crosses val="autoZero"/>
        <c:auto val="0"/>
        <c:lblAlgn val="ctr"/>
        <c:lblOffset val="100"/>
        <c:tickLblSkip val="1"/>
        <c:noMultiLvlLbl val="0"/>
      </c:catAx>
      <c:valAx>
        <c:axId val="224625792"/>
        <c:scaling>
          <c:orientation val="minMax"/>
          <c:max val="100"/>
        </c:scaling>
        <c:delete val="0"/>
        <c:axPos val="l"/>
        <c:majorGridlines>
          <c:spPr>
            <a:ln w="3175"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da-DK" sz="1100"/>
                  <a:t>Thermal</a:t>
                </a:r>
                <a:r>
                  <a:rPr lang="da-DK" sz="1100" baseline="0"/>
                  <a:t> efficiency (</a:t>
                </a:r>
                <a:r>
                  <a:rPr lang="el-GR" sz="1100" baseline="0">
                    <a:latin typeface="Calibri"/>
                  </a:rPr>
                  <a:t>η</a:t>
                </a:r>
                <a:r>
                  <a:rPr lang="da-DK" sz="1100" baseline="0">
                    <a:latin typeface="Calibri"/>
                  </a:rPr>
                  <a:t>)</a:t>
                </a:r>
                <a:endParaRPr lang="da-DK" sz="11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24611712"/>
        <c:crossesAt val="1"/>
        <c:crossBetween val="between"/>
      </c:valAx>
      <c:valAx>
        <c:axId val="224627712"/>
        <c:scaling>
          <c:orientation val="minMax"/>
          <c:max val="13"/>
          <c:min val="0"/>
        </c:scaling>
        <c:delete val="0"/>
        <c:axPos val="r"/>
        <c:numFmt formatCode="0.00" sourceLinked="1"/>
        <c:majorTickMark val="out"/>
        <c:minorTickMark val="none"/>
        <c:tickLblPos val="nextTo"/>
        <c:crossAx val="224633600"/>
        <c:crosses val="max"/>
        <c:crossBetween val="between"/>
      </c:valAx>
      <c:catAx>
        <c:axId val="224633600"/>
        <c:scaling>
          <c:orientation val="minMax"/>
        </c:scaling>
        <c:delete val="1"/>
        <c:axPos val="b"/>
        <c:majorTickMark val="out"/>
        <c:minorTickMark val="none"/>
        <c:tickLblPos val="nextTo"/>
        <c:crossAx val="2246277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180246913580248"/>
          <c:y val="0.18539793636906499"/>
          <c:w val="0.17580246913580247"/>
          <c:h val="0.361126525850935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40387243926777E-2"/>
          <c:y val="3.4455747179166926E-2"/>
          <c:w val="0.88000995083282307"/>
          <c:h val="0.63741381130385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'Energy balance room vent 2014'!$L$22</c:f>
              <c:strCache>
                <c:ptCount val="1"/>
                <c:pt idx="0">
                  <c:v>Wood burning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'Energy balance room vent 2014'!$K$27:$K$49</c:f>
              <c:strCache>
                <c:ptCount val="23"/>
                <c:pt idx="0">
                  <c:v>Espergaede (1977)</c:v>
                </c:pt>
                <c:pt idx="2">
                  <c:v>Værløse II (1985)</c:v>
                </c:pt>
                <c:pt idx="4">
                  <c:v>Bagsværd (1998)</c:v>
                </c:pt>
                <c:pt idx="6">
                  <c:v>Hillerød (2001)</c:v>
                </c:pt>
                <c:pt idx="8">
                  <c:v>Ringsted (2006)</c:v>
                </c:pt>
                <c:pt idx="10">
                  <c:v>Virum (2007)</c:v>
                </c:pt>
                <c:pt idx="12">
                  <c:v>Værloese (2008)</c:v>
                </c:pt>
                <c:pt idx="14">
                  <c:v>Esrum I (2009)</c:v>
                </c:pt>
                <c:pt idx="16">
                  <c:v>Esrum (2009)</c:v>
                </c:pt>
                <c:pt idx="18">
                  <c:v>Lasby (2008)</c:v>
                </c:pt>
                <c:pt idx="20">
                  <c:v>Skandenborg (2011)</c:v>
                </c:pt>
                <c:pt idx="22">
                  <c:v>Langhus (2011)</c:v>
                </c:pt>
              </c:strCache>
            </c:strRef>
          </c:cat>
          <c:val>
            <c:numRef>
              <c:f>'Energy balance room vent 2014'!$L$27:$L$49</c:f>
              <c:numCache>
                <c:formatCode>General</c:formatCode>
                <c:ptCount val="23"/>
                <c:pt idx="0" formatCode="0.0">
                  <c:v>8.1053784000000011</c:v>
                </c:pt>
                <c:pt idx="2" formatCode="0.0">
                  <c:v>6.6788399999999992</c:v>
                </c:pt>
                <c:pt idx="4" formatCode="0.0">
                  <c:v>5.009129999999999</c:v>
                </c:pt>
                <c:pt idx="6" formatCode="0.0">
                  <c:v>5.2699849999999984</c:v>
                </c:pt>
                <c:pt idx="8" formatCode="0.0">
                  <c:v>3.3529915999999993</c:v>
                </c:pt>
                <c:pt idx="10" formatCode="0.0">
                  <c:v>0.98224699999999998</c:v>
                </c:pt>
                <c:pt idx="12" formatCode="0.0">
                  <c:v>1.0539969999999999</c:v>
                </c:pt>
                <c:pt idx="14" formatCode="0.0">
                  <c:v>2.6349924999999992</c:v>
                </c:pt>
                <c:pt idx="16" formatCode="0.0">
                  <c:v>4.2159879999999994</c:v>
                </c:pt>
                <c:pt idx="18" formatCode="0.0">
                  <c:v>8.368920000000001</c:v>
                </c:pt>
                <c:pt idx="20" formatCode="0.0">
                  <c:v>3.9851999999999999</c:v>
                </c:pt>
                <c:pt idx="22" formatCode="0.0">
                  <c:v>3.1487999999999996</c:v>
                </c:pt>
              </c:numCache>
            </c:numRef>
          </c:val>
        </c:ser>
        <c:ser>
          <c:idx val="1"/>
          <c:order val="1"/>
          <c:tx>
            <c:strRef>
              <c:f>'Energy balance room vent 2014'!$M$22</c:f>
              <c:strCache>
                <c:ptCount val="1"/>
                <c:pt idx="0">
                  <c:v>Other heating systems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'Energy balance room vent 2014'!$K$27:$K$49</c:f>
              <c:strCache>
                <c:ptCount val="23"/>
                <c:pt idx="0">
                  <c:v>Espergaede (1977)</c:v>
                </c:pt>
                <c:pt idx="2">
                  <c:v>Værløse II (1985)</c:v>
                </c:pt>
                <c:pt idx="4">
                  <c:v>Bagsværd (1998)</c:v>
                </c:pt>
                <c:pt idx="6">
                  <c:v>Hillerød (2001)</c:v>
                </c:pt>
                <c:pt idx="8">
                  <c:v>Ringsted (2006)</c:v>
                </c:pt>
                <c:pt idx="10">
                  <c:v>Virum (2007)</c:v>
                </c:pt>
                <c:pt idx="12">
                  <c:v>Værloese (2008)</c:v>
                </c:pt>
                <c:pt idx="14">
                  <c:v>Esrum I (2009)</c:v>
                </c:pt>
                <c:pt idx="16">
                  <c:v>Esrum (2009)</c:v>
                </c:pt>
                <c:pt idx="18">
                  <c:v>Lasby (2008)</c:v>
                </c:pt>
                <c:pt idx="20">
                  <c:v>Skandenborg (2011)</c:v>
                </c:pt>
                <c:pt idx="22">
                  <c:v>Langhus (2011)</c:v>
                </c:pt>
              </c:strCache>
            </c:strRef>
          </c:cat>
          <c:val>
            <c:numRef>
              <c:f>'Energy balance room vent 2014'!$M$27:$M$49</c:f>
              <c:numCache>
                <c:formatCode>General</c:formatCode>
                <c:ptCount val="23"/>
                <c:pt idx="0" formatCode="0.0">
                  <c:v>31.581</c:v>
                </c:pt>
                <c:pt idx="2" formatCode="_(* #,##0_);_(* \(#,##0\);_(* \-??_);_(@_)">
                  <c:v>8.7119999999999997</c:v>
                </c:pt>
                <c:pt idx="4" formatCode="_(* #,##0_);_(* \(#,##0\);_(* \-??_);_(@_)">
                  <c:v>14.156999999999998</c:v>
                </c:pt>
                <c:pt idx="6" formatCode="0.0">
                  <c:v>9.8009999999999984</c:v>
                </c:pt>
                <c:pt idx="8" formatCode="0.0">
                  <c:v>7.81</c:v>
                </c:pt>
                <c:pt idx="10" formatCode="0.0">
                  <c:v>15.245999999999999</c:v>
                </c:pt>
                <c:pt idx="12" formatCode="0.0">
                  <c:v>11.978999999999999</c:v>
                </c:pt>
                <c:pt idx="14" formatCode="0.0">
                  <c:v>8.5</c:v>
                </c:pt>
                <c:pt idx="16" formatCode="0.0">
                  <c:v>12</c:v>
                </c:pt>
                <c:pt idx="18">
                  <c:v>6</c:v>
                </c:pt>
                <c:pt idx="20" formatCode="_(* #,##0_);_(* \(#,##0\);_(* \-??_);_(@_)">
                  <c:v>3.2690000000000001</c:v>
                </c:pt>
                <c:pt idx="22">
                  <c:v>16.315999999999999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29824384"/>
        <c:axId val="229825920"/>
      </c:barChart>
      <c:catAx>
        <c:axId val="2298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da-DK"/>
          </a:p>
        </c:txPr>
        <c:crossAx val="229825920"/>
        <c:crossesAt val="0"/>
        <c:auto val="0"/>
        <c:lblAlgn val="ctr"/>
        <c:lblOffset val="100"/>
        <c:tickMarkSkip val="1"/>
        <c:noMultiLvlLbl val="0"/>
      </c:catAx>
      <c:valAx>
        <c:axId val="229825920"/>
        <c:scaling>
          <c:orientation val="minMax"/>
        </c:scaling>
        <c:delete val="0"/>
        <c:axPos val="l"/>
        <c:majorGridlines>
          <c:spPr>
            <a:ln w="127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da-DK" sz="1200"/>
                  <a:t>Net</a:t>
                </a:r>
                <a:r>
                  <a:rPr lang="da-DK" sz="1200" baseline="0"/>
                  <a:t> thermal energy production (MWh)</a:t>
                </a:r>
                <a:endParaRPr lang="da-DK" sz="12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22982438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712455719154514"/>
          <c:y val="4.8367731012040761E-2"/>
          <c:w val="0.20001857976708137"/>
          <c:h val="0.16450184734102483"/>
        </c:manualLayout>
      </c:layout>
      <c:overlay val="0"/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0.54375</cdr:x>
      <cdr:y>0.60328</cdr:y>
    </cdr:from>
    <cdr:to>
      <cdr:x>0.63125</cdr:x>
      <cdr:y>0.68258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4474845" y="2172079"/>
          <a:ext cx="720075" cy="28553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C78E-49E0-40A6-B837-D1C9FB24A52D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FE0B9-6CD5-45ED-97E1-A68DE39C3AA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52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1C122-6AF7-446A-B3E0-2CB1F6F0E227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3E612-313D-4129-A674-451705B4D95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98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Bringing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stories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around</a:t>
            </a:r>
            <a:r>
              <a:rPr lang="da-DK" baseline="0" dirty="0" smtClean="0"/>
              <a:t> the Europe…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27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Outdoor</a:t>
            </a:r>
            <a:r>
              <a:rPr lang="da-DK" baseline="0" dirty="0" smtClean="0"/>
              <a:t> air pollution is a major </a:t>
            </a:r>
            <a:r>
              <a:rPr lang="da-DK" baseline="0" dirty="0" err="1" smtClean="0"/>
              <a:t>risk</a:t>
            </a:r>
            <a:r>
              <a:rPr lang="da-DK" baseline="0" dirty="0" smtClean="0"/>
              <a:t> factor – </a:t>
            </a:r>
            <a:r>
              <a:rPr lang="da-DK" baseline="0" dirty="0" err="1" smtClean="0"/>
              <a:t>responsible</a:t>
            </a:r>
            <a:r>
              <a:rPr lang="da-DK" baseline="0" dirty="0" smtClean="0"/>
              <a:t> for 3.3 million </a:t>
            </a:r>
            <a:r>
              <a:rPr lang="da-DK" baseline="0" dirty="0" err="1" smtClean="0"/>
              <a:t>permature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deaths</a:t>
            </a:r>
            <a:r>
              <a:rPr lang="da-DK" baseline="0" dirty="0" smtClean="0"/>
              <a:t> from PM2.5 </a:t>
            </a:r>
            <a:r>
              <a:rPr lang="da-DK" baseline="0" dirty="0" err="1" smtClean="0"/>
              <a:t>associated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residential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in India and China (GBD, 2010)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7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spc="100" dirty="0" smtClean="0">
                <a:solidFill>
                  <a:srgbClr val="211A52"/>
                </a:solidFill>
                <a:latin typeface="+mn-lt"/>
                <a:ea typeface="+mn-ea"/>
                <a:cs typeface="+mn-cs"/>
              </a:rPr>
              <a:t>Direct wood heaters dominate LOT15 stock ~ 65 Mo</a:t>
            </a:r>
          </a:p>
          <a:p>
            <a:r>
              <a:rPr lang="da-DK" sz="1200" b="1" dirty="0" err="1" smtClean="0">
                <a:solidFill>
                  <a:srgbClr val="211A52"/>
                </a:solidFill>
              </a:rPr>
              <a:t>e.g</a:t>
            </a:r>
            <a:r>
              <a:rPr lang="da-DK" sz="1200" b="1" dirty="0" smtClean="0">
                <a:solidFill>
                  <a:srgbClr val="211A52"/>
                </a:solidFill>
              </a:rPr>
              <a:t>. </a:t>
            </a:r>
            <a:r>
              <a:rPr lang="da-DK" sz="1200" b="1" dirty="0" err="1" smtClean="0">
                <a:solidFill>
                  <a:srgbClr val="211A52"/>
                </a:solidFill>
              </a:rPr>
              <a:t>Fireplaces</a:t>
            </a:r>
            <a:r>
              <a:rPr lang="da-DK" sz="1200" b="1" baseline="0" dirty="0" smtClean="0">
                <a:solidFill>
                  <a:srgbClr val="211A52"/>
                </a:solidFill>
              </a:rPr>
              <a:t> </a:t>
            </a:r>
            <a:r>
              <a:rPr lang="da-DK" sz="1200" b="1" dirty="0" smtClean="0">
                <a:solidFill>
                  <a:srgbClr val="211A52"/>
                </a:solidFill>
              </a:rPr>
              <a:t>(16 Mo)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err="1" smtClean="0">
                <a:solidFill>
                  <a:srgbClr val="211A52"/>
                </a:solidFill>
              </a:rPr>
              <a:t>e.g</a:t>
            </a:r>
            <a:r>
              <a:rPr lang="da-DK" sz="1200" b="1" dirty="0" smtClean="0">
                <a:solidFill>
                  <a:srgbClr val="211A52"/>
                </a:solidFill>
              </a:rPr>
              <a:t>. </a:t>
            </a:r>
            <a:r>
              <a:rPr lang="da-DK" sz="1200" b="1" dirty="0" err="1" smtClean="0">
                <a:solidFill>
                  <a:srgbClr val="211A52"/>
                </a:solidFill>
              </a:rPr>
              <a:t>Enclosed</a:t>
            </a:r>
            <a:r>
              <a:rPr lang="da-DK" sz="1200" b="1" dirty="0" smtClean="0">
                <a:solidFill>
                  <a:srgbClr val="211A52"/>
                </a:solidFill>
              </a:rPr>
              <a:t> (&gt;7 Mo) </a:t>
            </a:r>
          </a:p>
          <a:p>
            <a:endParaRPr lang="da-DK" sz="1200" b="1" dirty="0" smtClean="0">
              <a:solidFill>
                <a:srgbClr val="211A52"/>
              </a:solidFill>
            </a:endParaRPr>
          </a:p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63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Certified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inserts</a:t>
            </a:r>
            <a:r>
              <a:rPr lang="da-DK" baseline="0" dirty="0" smtClean="0"/>
              <a:t> </a:t>
            </a:r>
            <a:r>
              <a:rPr lang="da-DK" sz="1200" b="1" dirty="0" smtClean="0">
                <a:solidFill>
                  <a:srgbClr val="211A52"/>
                </a:solidFill>
              </a:rPr>
              <a:t>&gt;16 Mo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err="1" smtClean="0">
                <a:solidFill>
                  <a:srgbClr val="211A52"/>
                </a:solidFill>
              </a:rPr>
              <a:t>e.g</a:t>
            </a:r>
            <a:r>
              <a:rPr lang="da-DK" sz="1200" b="1" dirty="0" smtClean="0">
                <a:solidFill>
                  <a:srgbClr val="211A52"/>
                </a:solidFill>
              </a:rPr>
              <a:t>. </a:t>
            </a:r>
            <a:r>
              <a:rPr lang="da-DK" sz="1200" b="1" dirty="0" err="1" smtClean="0">
                <a:solidFill>
                  <a:srgbClr val="211A52"/>
                </a:solidFill>
              </a:rPr>
              <a:t>Certified</a:t>
            </a:r>
            <a:r>
              <a:rPr lang="da-DK" sz="1200" b="1" dirty="0" smtClean="0">
                <a:solidFill>
                  <a:srgbClr val="211A52"/>
                </a:solidFill>
              </a:rPr>
              <a:t> </a:t>
            </a:r>
            <a:r>
              <a:rPr lang="da-DK" sz="1200" b="1" dirty="0" err="1" smtClean="0">
                <a:solidFill>
                  <a:srgbClr val="211A52"/>
                </a:solidFill>
              </a:rPr>
              <a:t>roomheaters</a:t>
            </a:r>
            <a:r>
              <a:rPr lang="da-DK" sz="1200" b="1" baseline="0" dirty="0" smtClean="0">
                <a:solidFill>
                  <a:srgbClr val="211A52"/>
                </a:solidFill>
              </a:rPr>
              <a:t> </a:t>
            </a:r>
            <a:r>
              <a:rPr lang="da-DK" sz="1200" b="1" dirty="0" smtClean="0">
                <a:solidFill>
                  <a:srgbClr val="211A52"/>
                </a:solidFill>
              </a:rPr>
              <a:t>&gt;25 Mo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dirty="0" smtClean="0">
              <a:solidFill>
                <a:srgbClr val="211A52"/>
              </a:solidFill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509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200" dirty="0" err="1" smtClean="0"/>
              <a:t>Ftir</a:t>
            </a:r>
            <a:r>
              <a:rPr lang="da-DK" sz="1200" dirty="0" smtClean="0"/>
              <a:t> = </a:t>
            </a:r>
            <a:r>
              <a:rPr lang="da-DK" sz="1200" dirty="0" err="1" smtClean="0"/>
              <a:t>fourier</a:t>
            </a:r>
            <a:r>
              <a:rPr lang="da-DK" sz="1200" dirty="0" smtClean="0"/>
              <a:t> </a:t>
            </a:r>
            <a:r>
              <a:rPr lang="da-DK" sz="1200" dirty="0" err="1" smtClean="0"/>
              <a:t>transform</a:t>
            </a:r>
            <a:r>
              <a:rPr lang="da-DK" sz="1200" dirty="0" smtClean="0"/>
              <a:t> </a:t>
            </a:r>
            <a:r>
              <a:rPr lang="da-DK" sz="1200" dirty="0" err="1" smtClean="0"/>
              <a:t>infrared</a:t>
            </a:r>
            <a:r>
              <a:rPr lang="da-DK" sz="1200" dirty="0" smtClean="0"/>
              <a:t> </a:t>
            </a:r>
            <a:r>
              <a:rPr lang="da-DK" sz="1200" dirty="0" err="1" smtClean="0"/>
              <a:t>analyzer</a:t>
            </a:r>
            <a:r>
              <a:rPr lang="da-DK" sz="1200" dirty="0" smtClean="0"/>
              <a:t> </a:t>
            </a:r>
          </a:p>
          <a:p>
            <a:pPr>
              <a:lnSpc>
                <a:spcPct val="150000"/>
              </a:lnSpc>
            </a:pPr>
            <a:endParaRPr lang="da-DK" sz="1200" dirty="0" smtClean="0"/>
          </a:p>
          <a:p>
            <a:r>
              <a:rPr lang="da-DK" sz="1200" dirty="0" smtClean="0"/>
              <a:t>1- </a:t>
            </a:r>
            <a:r>
              <a:rPr lang="da-DK" sz="1200" dirty="0" err="1" smtClean="0"/>
              <a:t>Moisture</a:t>
            </a:r>
            <a:r>
              <a:rPr lang="da-DK" sz="1200" dirty="0" smtClean="0"/>
              <a:t>/</a:t>
            </a:r>
            <a:r>
              <a:rPr lang="da-DK" sz="1200" dirty="0" err="1" smtClean="0"/>
              <a:t>Ash</a:t>
            </a:r>
            <a:r>
              <a:rPr lang="da-DK" sz="1200" dirty="0" smtClean="0"/>
              <a:t>  (CE N14774/5;EN14961-2)</a:t>
            </a:r>
          </a:p>
          <a:p>
            <a:r>
              <a:rPr lang="da-DK" sz="1200" dirty="0" smtClean="0"/>
              <a:t>2-Elemental </a:t>
            </a:r>
            <a:r>
              <a:rPr lang="da-DK" sz="1200" dirty="0" err="1" smtClean="0"/>
              <a:t>analysis</a:t>
            </a:r>
            <a:r>
              <a:rPr lang="da-DK" sz="1200" dirty="0" smtClean="0"/>
              <a:t> </a:t>
            </a:r>
          </a:p>
          <a:p>
            <a:r>
              <a:rPr lang="da-DK" sz="1200" dirty="0" smtClean="0"/>
              <a:t>(</a:t>
            </a:r>
            <a:r>
              <a:rPr lang="da-DK" sz="1200" dirty="0" err="1" smtClean="0"/>
              <a:t>external</a:t>
            </a:r>
            <a:r>
              <a:rPr lang="da-DK" sz="1200" dirty="0" smtClean="0"/>
              <a:t> lab)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4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6"/>
            <a:ext cx="9136136" cy="5710086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1187624" y="2643200"/>
            <a:ext cx="6768752" cy="900100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1187624" y="1644118"/>
            <a:ext cx="6768752" cy="900100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19100"/>
            <a:ext cx="7772400" cy="1225021"/>
          </a:xfrm>
        </p:spPr>
        <p:txBody>
          <a:bodyPr>
            <a:normAutofit/>
          </a:bodyPr>
          <a:lstStyle>
            <a:lvl1pPr>
              <a:defRPr sz="2400" b="0" i="0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1893483"/>
            <a:ext cx="6400800" cy="579107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31640" y="2902953"/>
            <a:ext cx="6480720" cy="490699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46900"/>
            <a:ext cx="2104021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55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47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33502"/>
            <a:ext cx="8229600" cy="3600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Clr>
                <a:schemeClr val="tx2">
                  <a:lumMod val="50000"/>
                </a:schemeClr>
              </a:buClr>
              <a:buFont typeface="Arial Black" pitchFamily="34" charset="0"/>
              <a:buNone/>
              <a:defRPr sz="1600" cap="none" spc="200" baseline="0">
                <a:solidFill>
                  <a:srgbClr val="211A52"/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 cap="none" spc="200" baseline="0">
                <a:solidFill>
                  <a:srgbClr val="211A52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 cap="none" spc="200" baseline="0">
                <a:solidFill>
                  <a:srgbClr val="211A52"/>
                </a:solidFill>
              </a:defRPr>
            </a:lvl3pPr>
            <a:lvl4pPr marL="1657350" indent="-285750">
              <a:buFont typeface="Arial" pitchFamily="34" charset="0"/>
              <a:buChar char="•"/>
              <a:defRPr sz="1600" cap="none" spc="200" baseline="0">
                <a:solidFill>
                  <a:srgbClr val="211A52"/>
                </a:solidFill>
              </a:defRPr>
            </a:lvl4pPr>
            <a:lvl5pPr marL="2114550" indent="-285750">
              <a:buFont typeface="Arial" pitchFamily="34" charset="0"/>
              <a:buChar char="•"/>
              <a:defRPr sz="1600" cap="none" spc="200" baseline="0">
                <a:solidFill>
                  <a:srgbClr val="211A5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3957" y="277213"/>
            <a:ext cx="8229600" cy="9525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400" b="0" i="0" kern="0" cap="none" spc="100" baseline="0">
                <a:solidFill>
                  <a:srgbClr val="211A5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>
          <a:xfrm>
            <a:off x="6552000" y="5295600"/>
            <a:ext cx="2133600" cy="304271"/>
          </a:xfrm>
          <a:prstGeom prst="rect">
            <a:avLst/>
          </a:prstGeom>
        </p:spPr>
        <p:txBody>
          <a:bodyPr rIns="0" bIns="46800"/>
          <a:lstStyle>
            <a:lvl1pPr>
              <a:defRPr sz="800" b="1" cap="all" spc="200" baseline="0"/>
            </a:lvl1pPr>
          </a:lstStyle>
          <a:p>
            <a:fld id="{76FF49CB-DA36-4A0D-B7A5-D537E7FBD145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89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672420"/>
            <a:ext cx="8208912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2422261"/>
            <a:ext cx="8208912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5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21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23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74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27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49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L.T. Carvalho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76FF49CB-DA36-4A0D-B7A5-D537E7FBD14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8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29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odburningstovesblog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982040"/>
            <a:ext cx="9144000" cy="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19100"/>
            <a:ext cx="9144000" cy="1225021"/>
          </a:xfrm>
        </p:spPr>
        <p:txBody>
          <a:bodyPr>
            <a:normAutofit/>
          </a:bodyPr>
          <a:lstStyle/>
          <a:p>
            <a:r>
              <a:rPr lang="da-DK" sz="1800" b="1" spc="0" dirty="0" err="1" smtClean="0"/>
              <a:t>Biomass</a:t>
            </a:r>
            <a:r>
              <a:rPr lang="da-DK" sz="1800" b="1" spc="0" dirty="0" smtClean="0"/>
              <a:t> </a:t>
            </a:r>
            <a:r>
              <a:rPr lang="da-DK" sz="1800" b="1" spc="0" dirty="0" err="1" smtClean="0"/>
              <a:t>stoves</a:t>
            </a:r>
            <a:r>
              <a:rPr lang="da-DK" sz="1800" b="1" spc="0" dirty="0" smtClean="0"/>
              <a:t> in </a:t>
            </a:r>
            <a:r>
              <a:rPr lang="da-DK" sz="1800" b="1" spc="0" dirty="0" err="1" smtClean="0"/>
              <a:t>dwellings</a:t>
            </a:r>
            <a:r>
              <a:rPr lang="da-DK" sz="1800" b="1" spc="0" dirty="0" smtClean="0"/>
              <a:t>: </a:t>
            </a:r>
            <a:br>
              <a:rPr lang="da-DK" sz="1800" b="1" spc="0" dirty="0" smtClean="0"/>
            </a:br>
            <a:r>
              <a:rPr lang="da-DK" sz="1800" b="1" spc="0" dirty="0" err="1" smtClean="0"/>
              <a:t>interplay</a:t>
            </a:r>
            <a:r>
              <a:rPr lang="da-DK" sz="1800" b="1" spc="0" dirty="0" err="1" smtClean="0"/>
              <a:t>s</a:t>
            </a:r>
            <a:r>
              <a:rPr lang="da-DK" sz="1800" b="1" spc="0" dirty="0" smtClean="0"/>
              <a:t> </a:t>
            </a:r>
            <a:r>
              <a:rPr lang="da-DK" sz="1800" b="1" spc="0" dirty="0" err="1" smtClean="0"/>
              <a:t>between</a:t>
            </a:r>
            <a:r>
              <a:rPr lang="da-DK" sz="1800" b="1" spc="0" dirty="0" smtClean="0"/>
              <a:t> </a:t>
            </a:r>
            <a:r>
              <a:rPr lang="da-DK" sz="1800" b="1" spc="0" dirty="0" err="1" smtClean="0"/>
              <a:t>fuel</a:t>
            </a:r>
            <a:r>
              <a:rPr lang="da-DK" sz="1800" b="1" spc="0" dirty="0" smtClean="0"/>
              <a:t> </a:t>
            </a:r>
            <a:r>
              <a:rPr lang="da-DK" sz="1800" b="1" spc="0" dirty="0" err="1" smtClean="0"/>
              <a:t>use</a:t>
            </a:r>
            <a:r>
              <a:rPr lang="da-DK" sz="1800" b="1" spc="0" dirty="0" smtClean="0"/>
              <a:t> </a:t>
            </a:r>
            <a:r>
              <a:rPr lang="da-DK" sz="1800" b="1" spc="0" dirty="0"/>
              <a:t>&amp;</a:t>
            </a:r>
            <a:r>
              <a:rPr lang="da-DK" sz="1800" b="1" spc="0" dirty="0" smtClean="0"/>
              <a:t> </a:t>
            </a:r>
            <a:r>
              <a:rPr lang="da-DK" sz="1800" b="1" spc="0" dirty="0" err="1" smtClean="0"/>
              <a:t>technology</a:t>
            </a:r>
            <a:endParaRPr lang="da-DK" sz="1800" b="1" spc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1866900"/>
            <a:ext cx="6768752" cy="579107"/>
          </a:xfrm>
        </p:spPr>
        <p:txBody>
          <a:bodyPr>
            <a:noAutofit/>
          </a:bodyPr>
          <a:lstStyle/>
          <a:p>
            <a:r>
              <a:rPr lang="da-DK" sz="1400" spc="0" dirty="0" smtClean="0"/>
              <a:t>pellet </a:t>
            </a:r>
            <a:r>
              <a:rPr lang="da-DK" sz="1400" spc="0" dirty="0" err="1" smtClean="0"/>
              <a:t>stove</a:t>
            </a:r>
            <a:r>
              <a:rPr lang="da-DK" sz="1400" spc="0" dirty="0" smtClean="0"/>
              <a:t> design </a:t>
            </a:r>
            <a:r>
              <a:rPr lang="da-DK" sz="1400" spc="0" dirty="0" err="1" smtClean="0"/>
              <a:t>challenge</a:t>
            </a:r>
            <a:r>
              <a:rPr lang="da-DK" sz="1400" spc="0" dirty="0" smtClean="0"/>
              <a:t> 2016</a:t>
            </a:r>
            <a:endParaRPr lang="da-DK" sz="1400" spc="0" dirty="0"/>
          </a:p>
          <a:p>
            <a:r>
              <a:rPr lang="da-DK" sz="1400" spc="0" dirty="0" err="1" smtClean="0"/>
              <a:t>brookhaven</a:t>
            </a:r>
            <a:r>
              <a:rPr lang="da-DK" sz="1400" spc="0" dirty="0" smtClean="0"/>
              <a:t>, new </a:t>
            </a:r>
            <a:r>
              <a:rPr lang="da-DK" sz="1400" spc="0" dirty="0" err="1" smtClean="0"/>
              <a:t>york</a:t>
            </a:r>
            <a:r>
              <a:rPr lang="da-DK" sz="1400" spc="0" dirty="0" smtClean="0"/>
              <a:t>, </a:t>
            </a:r>
            <a:r>
              <a:rPr lang="da-DK" sz="1400" spc="0" dirty="0" err="1" smtClean="0"/>
              <a:t>usa</a:t>
            </a:r>
            <a:endParaRPr lang="da-DK" sz="1400" spc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15616" y="2641476"/>
            <a:ext cx="6912768" cy="924107"/>
          </a:xfrm>
        </p:spPr>
        <p:txBody>
          <a:bodyPr>
            <a:noAutofit/>
          </a:bodyPr>
          <a:lstStyle/>
          <a:p>
            <a:r>
              <a:rPr lang="da-DK" cap="none" spc="0" dirty="0" smtClean="0"/>
              <a:t>*Ricardo L. Carvalho</a:t>
            </a:r>
            <a:r>
              <a:rPr lang="da-DK" cap="none" spc="0" baseline="30000" dirty="0" smtClean="0"/>
              <a:t>1,2</a:t>
            </a:r>
            <a:r>
              <a:rPr lang="da-DK" cap="none" spc="0" dirty="0" smtClean="0"/>
              <a:t>, Ole M. Jensen</a:t>
            </a:r>
            <a:r>
              <a:rPr lang="da-DK" cap="none" spc="0" baseline="30000" dirty="0" smtClean="0"/>
              <a:t>1</a:t>
            </a:r>
            <a:r>
              <a:rPr lang="da-DK" cap="none" spc="0" dirty="0" smtClean="0"/>
              <a:t>, Luís A. Tarelho</a:t>
            </a:r>
            <a:r>
              <a:rPr lang="da-DK" cap="none" spc="0" baseline="30000" dirty="0" smtClean="0"/>
              <a:t>2</a:t>
            </a:r>
            <a:r>
              <a:rPr lang="da-DK" cap="none" spc="0" dirty="0" smtClean="0"/>
              <a:t>, </a:t>
            </a:r>
            <a:r>
              <a:rPr lang="da-DK" cap="none" spc="0" dirty="0"/>
              <a:t>Estela D. </a:t>
            </a:r>
            <a:r>
              <a:rPr lang="da-DK" cap="none" spc="0" dirty="0" smtClean="0"/>
              <a:t>Vicente</a:t>
            </a:r>
            <a:r>
              <a:rPr lang="da-DK" cap="none" spc="0" baseline="30000" dirty="0" smtClean="0"/>
              <a:t>2</a:t>
            </a:r>
            <a:endParaRPr lang="da-DK" cap="none" spc="0" dirty="0" smtClean="0"/>
          </a:p>
          <a:p>
            <a:r>
              <a:rPr lang="da-DK" cap="none" spc="0" baseline="30000" dirty="0" smtClean="0"/>
              <a:t>1</a:t>
            </a:r>
            <a:r>
              <a:rPr lang="da-DK" cap="none" spc="0" dirty="0" smtClean="0"/>
              <a:t>Department of Energy and Environment, SBi, Aalborg </a:t>
            </a:r>
            <a:r>
              <a:rPr lang="da-DK" cap="none" spc="0" dirty="0" err="1" smtClean="0"/>
              <a:t>University</a:t>
            </a:r>
            <a:r>
              <a:rPr lang="da-DK" cap="none" spc="0" dirty="0" smtClean="0"/>
              <a:t>, Denmark</a:t>
            </a:r>
          </a:p>
          <a:p>
            <a:r>
              <a:rPr lang="da-DK" cap="none" spc="0" baseline="30000" dirty="0" smtClean="0"/>
              <a:t>2</a:t>
            </a:r>
            <a:r>
              <a:rPr lang="da-DK" cap="none" spc="0" dirty="0" smtClean="0"/>
              <a:t>Department of Environment &amp; Planning, CESAM, </a:t>
            </a:r>
            <a:r>
              <a:rPr lang="da-DK" cap="none" spc="0" dirty="0" err="1" smtClean="0"/>
              <a:t>Aveiro</a:t>
            </a:r>
            <a:r>
              <a:rPr lang="da-DK" cap="none" spc="0" dirty="0" smtClean="0"/>
              <a:t> </a:t>
            </a:r>
            <a:r>
              <a:rPr lang="da-DK" cap="none" spc="0" dirty="0" err="1" smtClean="0"/>
              <a:t>University</a:t>
            </a:r>
            <a:r>
              <a:rPr lang="da-DK" cap="none" spc="0" dirty="0" smtClean="0"/>
              <a:t>, Portugal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79" y="5126057"/>
            <a:ext cx="3236793" cy="3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2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1" dirty="0"/>
              <a:t>Performance: retrofits &amp; </a:t>
            </a:r>
            <a:r>
              <a:rPr lang="en-GB" sz="2000" b="1" dirty="0" smtClean="0"/>
              <a:t>automation</a:t>
            </a:r>
            <a:r>
              <a:rPr lang="da-DK" sz="2000" b="1" dirty="0" smtClean="0"/>
              <a:t/>
            </a:r>
            <a:br>
              <a:rPr lang="da-DK" sz="2000" b="1" dirty="0" smtClean="0"/>
            </a:b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Gaseous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> (CO and </a:t>
            </a: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TOCs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>) emissions (N=3)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514808"/>
              </p:ext>
            </p:extLst>
          </p:nvPr>
        </p:nvGraphicFramePr>
        <p:xfrm>
          <a:off x="457200" y="1333500"/>
          <a:ext cx="82296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5224472"/>
            <a:ext cx="78488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The European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Comission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, “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Implementing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Directive 2009/125/EC of the European Parliament and of the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Council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with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regard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ecodesign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requirements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for solid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fuel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local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space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heaters,”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Off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 J.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Eur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 Union,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pp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 1–19, 2015. ANNEX II </a:t>
            </a:r>
          </a:p>
        </p:txBody>
      </p:sp>
    </p:spTree>
    <p:extLst>
      <p:ext uri="{BB962C8B-B14F-4D97-AF65-F5344CB8AC3E}">
        <p14:creationId xmlns:p14="http://schemas.microsoft.com/office/powerpoint/2010/main" val="15170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1" dirty="0"/>
              <a:t>Performance</a:t>
            </a:r>
            <a:r>
              <a:rPr lang="en-GB" sz="2000" b="1" dirty="0" smtClean="0"/>
              <a:t>: automation</a:t>
            </a:r>
            <a:r>
              <a:rPr lang="da-DK" sz="2000" b="1" dirty="0" smtClean="0"/>
              <a:t/>
            </a:r>
            <a:br>
              <a:rPr lang="da-DK" sz="2000" b="1" dirty="0" smtClean="0"/>
            </a:b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Thermal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> and PM emissions (N=3)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5233764"/>
            <a:ext cx="800742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E. D. Vicente, M. A. Duarte, L. A. C.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Tarelho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et al, “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Particulate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gaseous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emissions from the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combustion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different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biofuels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in a pellet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stove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,”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Atmos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Environ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., vol. 120,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pp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 15–27, 2015.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68476"/>
              </p:ext>
            </p:extLst>
          </p:nvPr>
        </p:nvGraphicFramePr>
        <p:xfrm>
          <a:off x="461390" y="1345332"/>
          <a:ext cx="82296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69228"/>
            <a:ext cx="1543511" cy="103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2479973" y="2032484"/>
            <a:ext cx="1584176" cy="36004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56991" y="2032484"/>
            <a:ext cx="1728192" cy="432048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2859" y="3921524"/>
            <a:ext cx="792088" cy="134311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4" name="Freeform 3"/>
          <p:cNvSpPr/>
          <p:nvPr/>
        </p:nvSpPr>
        <p:spPr>
          <a:xfrm>
            <a:off x="4714875" y="4486076"/>
            <a:ext cx="419100" cy="104974"/>
          </a:xfrm>
          <a:custGeom>
            <a:avLst/>
            <a:gdLst>
              <a:gd name="connsiteX0" fmla="*/ 0 w 419100"/>
              <a:gd name="connsiteY0" fmla="*/ 104974 h 104974"/>
              <a:gd name="connsiteX1" fmla="*/ 66675 w 419100"/>
              <a:gd name="connsiteY1" fmla="*/ 95449 h 104974"/>
              <a:gd name="connsiteX2" fmla="*/ 95250 w 419100"/>
              <a:gd name="connsiteY2" fmla="*/ 85924 h 104974"/>
              <a:gd name="connsiteX3" fmla="*/ 152400 w 419100"/>
              <a:gd name="connsiteY3" fmla="*/ 76399 h 104974"/>
              <a:gd name="connsiteX4" fmla="*/ 257175 w 419100"/>
              <a:gd name="connsiteY4" fmla="*/ 57349 h 104974"/>
              <a:gd name="connsiteX5" fmla="*/ 285750 w 419100"/>
              <a:gd name="connsiteY5" fmla="*/ 47824 h 104974"/>
              <a:gd name="connsiteX6" fmla="*/ 371475 w 419100"/>
              <a:gd name="connsiteY6" fmla="*/ 19249 h 104974"/>
              <a:gd name="connsiteX7" fmla="*/ 419100 w 419100"/>
              <a:gd name="connsiteY7" fmla="*/ 199 h 1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100" h="104974">
                <a:moveTo>
                  <a:pt x="0" y="104974"/>
                </a:moveTo>
                <a:cubicBezTo>
                  <a:pt x="22225" y="101799"/>
                  <a:pt x="44660" y="99852"/>
                  <a:pt x="66675" y="95449"/>
                </a:cubicBezTo>
                <a:cubicBezTo>
                  <a:pt x="76520" y="93480"/>
                  <a:pt x="85449" y="88102"/>
                  <a:pt x="95250" y="85924"/>
                </a:cubicBezTo>
                <a:cubicBezTo>
                  <a:pt x="114103" y="81734"/>
                  <a:pt x="133350" y="79574"/>
                  <a:pt x="152400" y="76399"/>
                </a:cubicBezTo>
                <a:cubicBezTo>
                  <a:pt x="217933" y="54555"/>
                  <a:pt x="138701" y="78890"/>
                  <a:pt x="257175" y="57349"/>
                </a:cubicBezTo>
                <a:cubicBezTo>
                  <a:pt x="267053" y="55553"/>
                  <a:pt x="276225" y="50999"/>
                  <a:pt x="285750" y="47824"/>
                </a:cubicBezTo>
                <a:cubicBezTo>
                  <a:pt x="350679" y="4538"/>
                  <a:pt x="268812" y="53470"/>
                  <a:pt x="371475" y="19249"/>
                </a:cubicBezTo>
                <a:cubicBezTo>
                  <a:pt x="439192" y="-3323"/>
                  <a:pt x="369821" y="199"/>
                  <a:pt x="419100" y="199"/>
                </a:cubicBezTo>
              </a:path>
            </a:pathLst>
          </a:cu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Freeform 12"/>
          <p:cNvSpPr/>
          <p:nvPr/>
        </p:nvSpPr>
        <p:spPr>
          <a:xfrm>
            <a:off x="5593060" y="4441676"/>
            <a:ext cx="419100" cy="104974"/>
          </a:xfrm>
          <a:custGeom>
            <a:avLst/>
            <a:gdLst>
              <a:gd name="connsiteX0" fmla="*/ 0 w 419100"/>
              <a:gd name="connsiteY0" fmla="*/ 104974 h 104974"/>
              <a:gd name="connsiteX1" fmla="*/ 66675 w 419100"/>
              <a:gd name="connsiteY1" fmla="*/ 95449 h 104974"/>
              <a:gd name="connsiteX2" fmla="*/ 95250 w 419100"/>
              <a:gd name="connsiteY2" fmla="*/ 85924 h 104974"/>
              <a:gd name="connsiteX3" fmla="*/ 152400 w 419100"/>
              <a:gd name="connsiteY3" fmla="*/ 76399 h 104974"/>
              <a:gd name="connsiteX4" fmla="*/ 257175 w 419100"/>
              <a:gd name="connsiteY4" fmla="*/ 57349 h 104974"/>
              <a:gd name="connsiteX5" fmla="*/ 285750 w 419100"/>
              <a:gd name="connsiteY5" fmla="*/ 47824 h 104974"/>
              <a:gd name="connsiteX6" fmla="*/ 371475 w 419100"/>
              <a:gd name="connsiteY6" fmla="*/ 19249 h 104974"/>
              <a:gd name="connsiteX7" fmla="*/ 419100 w 419100"/>
              <a:gd name="connsiteY7" fmla="*/ 199 h 1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100" h="104974">
                <a:moveTo>
                  <a:pt x="0" y="104974"/>
                </a:moveTo>
                <a:cubicBezTo>
                  <a:pt x="22225" y="101799"/>
                  <a:pt x="44660" y="99852"/>
                  <a:pt x="66675" y="95449"/>
                </a:cubicBezTo>
                <a:cubicBezTo>
                  <a:pt x="76520" y="93480"/>
                  <a:pt x="85449" y="88102"/>
                  <a:pt x="95250" y="85924"/>
                </a:cubicBezTo>
                <a:cubicBezTo>
                  <a:pt x="114103" y="81734"/>
                  <a:pt x="133350" y="79574"/>
                  <a:pt x="152400" y="76399"/>
                </a:cubicBezTo>
                <a:cubicBezTo>
                  <a:pt x="217933" y="54555"/>
                  <a:pt x="138701" y="78890"/>
                  <a:pt x="257175" y="57349"/>
                </a:cubicBezTo>
                <a:cubicBezTo>
                  <a:pt x="267053" y="55553"/>
                  <a:pt x="276225" y="50999"/>
                  <a:pt x="285750" y="47824"/>
                </a:cubicBezTo>
                <a:cubicBezTo>
                  <a:pt x="350679" y="4538"/>
                  <a:pt x="268812" y="53470"/>
                  <a:pt x="371475" y="19249"/>
                </a:cubicBezTo>
                <a:cubicBezTo>
                  <a:pt x="439192" y="-3323"/>
                  <a:pt x="369821" y="199"/>
                  <a:pt x="419100" y="199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5940152" y="4513684"/>
            <a:ext cx="1511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b="1" i="1" dirty="0" smtClean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da-DK" sz="900" b="1" i="1" dirty="0" err="1" smtClean="0">
                <a:solidFill>
                  <a:schemeClr val="accent6">
                    <a:lumMod val="75000"/>
                  </a:schemeClr>
                </a:solidFill>
              </a:rPr>
              <a:t>inorganic</a:t>
            </a:r>
            <a:r>
              <a:rPr lang="da-DK" sz="900" b="1" i="1" dirty="0" smtClean="0">
                <a:solidFill>
                  <a:schemeClr val="accent6">
                    <a:lumMod val="75000"/>
                  </a:schemeClr>
                </a:solidFill>
              </a:rPr>
              <a:t> matter…</a:t>
            </a:r>
          </a:p>
        </p:txBody>
      </p:sp>
    </p:spTree>
    <p:extLst>
      <p:ext uri="{BB962C8B-B14F-4D97-AF65-F5344CB8AC3E}">
        <p14:creationId xmlns:p14="http://schemas.microsoft.com/office/powerpoint/2010/main" val="25800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kern="0" spc="100" dirty="0" smtClean="0">
                <a:solidFill>
                  <a:srgbClr val="211A52"/>
                </a:solidFill>
              </a:rPr>
              <a:t>Advanced interventions</a:t>
            </a:r>
            <a:br>
              <a:rPr lang="da-DK" sz="2000" b="1" kern="0" spc="100" dirty="0" smtClean="0">
                <a:solidFill>
                  <a:srgbClr val="211A52"/>
                </a:solidFill>
              </a:rPr>
            </a:br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Field </a:t>
            </a:r>
            <a:r>
              <a:rPr lang="da-DK" sz="1600" i="1" kern="0" spc="100" dirty="0" err="1">
                <a:solidFill>
                  <a:schemeClr val="accent6">
                    <a:lumMod val="75000"/>
                  </a:schemeClr>
                </a:solidFill>
              </a:rPr>
              <a:t>investigations</a:t>
            </a:r>
            <a:endParaRPr lang="da-DK" sz="1600" i="1" kern="0" spc="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3250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" y="1872788"/>
            <a:ext cx="4035829" cy="269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517491" y="3577581"/>
            <a:ext cx="360038" cy="37304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2870" y="3950625"/>
            <a:ext cx="1382110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000" dirty="0" smtClean="0">
                <a:solidFill>
                  <a:schemeClr val="bg1"/>
                </a:solidFill>
              </a:rPr>
              <a:t>CPC/</a:t>
            </a:r>
            <a:r>
              <a:rPr lang="da-DK" sz="1000" dirty="0" err="1" smtClean="0">
                <a:solidFill>
                  <a:schemeClr val="bg1"/>
                </a:solidFill>
              </a:rPr>
              <a:t>temp</a:t>
            </a:r>
            <a:r>
              <a:rPr lang="da-DK" sz="1000" dirty="0" smtClean="0">
                <a:solidFill>
                  <a:schemeClr val="bg1"/>
                </a:solidFill>
              </a:rPr>
              <a:t>-RH (UFP)</a:t>
            </a:r>
          </a:p>
          <a:p>
            <a:pPr algn="ctr"/>
            <a:r>
              <a:rPr lang="da-DK" sz="1000" dirty="0">
                <a:solidFill>
                  <a:schemeClr val="bg1"/>
                </a:solidFill>
              </a:rPr>
              <a:t>v</a:t>
            </a:r>
            <a:r>
              <a:rPr lang="da-DK" sz="1000" dirty="0" smtClean="0">
                <a:solidFill>
                  <a:schemeClr val="bg1"/>
                </a:solidFill>
              </a:rPr>
              <a:t>ariations </a:t>
            </a:r>
            <a:r>
              <a:rPr lang="da-DK" sz="1000" dirty="0" err="1" smtClean="0">
                <a:solidFill>
                  <a:schemeClr val="bg1"/>
                </a:solidFill>
              </a:rPr>
              <a:t>outdoors</a:t>
            </a:r>
            <a:endParaRPr lang="da-DK" sz="1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03792" y="3800013"/>
            <a:ext cx="90008" cy="15061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6301" y="3987642"/>
            <a:ext cx="1382110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000" dirty="0" smtClean="0">
                <a:solidFill>
                  <a:schemeClr val="bg1"/>
                </a:solidFill>
              </a:rPr>
              <a:t>CPC/</a:t>
            </a:r>
            <a:r>
              <a:rPr lang="da-DK" sz="1000" dirty="0" err="1" smtClean="0">
                <a:solidFill>
                  <a:schemeClr val="bg1"/>
                </a:solidFill>
              </a:rPr>
              <a:t>temp</a:t>
            </a:r>
            <a:r>
              <a:rPr lang="da-DK" sz="1000" dirty="0" smtClean="0">
                <a:solidFill>
                  <a:schemeClr val="bg1"/>
                </a:solidFill>
              </a:rPr>
              <a:t>-RH (UFP)</a:t>
            </a:r>
          </a:p>
          <a:p>
            <a:pPr algn="ctr"/>
            <a:r>
              <a:rPr lang="da-DK" sz="1000" dirty="0">
                <a:solidFill>
                  <a:schemeClr val="bg1"/>
                </a:solidFill>
              </a:rPr>
              <a:t>v</a:t>
            </a:r>
            <a:r>
              <a:rPr lang="da-DK" sz="1000" dirty="0" smtClean="0">
                <a:solidFill>
                  <a:schemeClr val="bg1"/>
                </a:solidFill>
              </a:rPr>
              <a:t>ariations </a:t>
            </a:r>
            <a:r>
              <a:rPr lang="da-DK" sz="1000" dirty="0" err="1" smtClean="0">
                <a:solidFill>
                  <a:schemeClr val="bg1"/>
                </a:solidFill>
              </a:rPr>
              <a:t>indoors</a:t>
            </a:r>
            <a:endParaRPr lang="da-DK" sz="1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008243" y="3750341"/>
            <a:ext cx="8008" cy="285709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3292" y="3350231"/>
            <a:ext cx="689612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000" dirty="0" smtClean="0">
                <a:solidFill>
                  <a:schemeClr val="bg1"/>
                </a:solidFill>
              </a:rPr>
              <a:t>PM2.5 </a:t>
            </a:r>
          </a:p>
          <a:p>
            <a:pPr algn="ctr"/>
            <a:r>
              <a:rPr lang="da-DK" sz="1000" dirty="0" err="1" smtClean="0">
                <a:solidFill>
                  <a:schemeClr val="bg1"/>
                </a:solidFill>
              </a:rPr>
              <a:t>temp</a:t>
            </a:r>
            <a:r>
              <a:rPr lang="da-DK" sz="1000" dirty="0" smtClean="0">
                <a:solidFill>
                  <a:schemeClr val="bg1"/>
                </a:solidFill>
              </a:rPr>
              <a:t>/RH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34696" y="2537530"/>
            <a:ext cx="173327" cy="39197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44674" y="2137420"/>
            <a:ext cx="837089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chemeClr val="bg1"/>
                </a:solidFill>
              </a:rPr>
              <a:t>Particles</a:t>
            </a:r>
            <a:endParaRPr lang="da-DK" sz="1000" dirty="0" smtClean="0">
              <a:solidFill>
                <a:schemeClr val="bg1"/>
              </a:solidFill>
            </a:endParaRPr>
          </a:p>
          <a:p>
            <a:pPr algn="ctr"/>
            <a:r>
              <a:rPr lang="da-DK" sz="1000" dirty="0" err="1">
                <a:solidFill>
                  <a:schemeClr val="bg1"/>
                </a:solidFill>
              </a:rPr>
              <a:t>s</a:t>
            </a:r>
            <a:r>
              <a:rPr lang="da-DK" sz="1000" dirty="0" err="1" smtClean="0">
                <a:solidFill>
                  <a:schemeClr val="bg1"/>
                </a:solidFill>
              </a:rPr>
              <a:t>ize</a:t>
            </a:r>
            <a:r>
              <a:rPr lang="da-DK" sz="1000" dirty="0" smtClean="0">
                <a:solidFill>
                  <a:schemeClr val="bg1"/>
                </a:solidFill>
              </a:rPr>
              <a:t> ranges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16037" y="2531885"/>
            <a:ext cx="173327" cy="39197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10787" y="2131775"/>
            <a:ext cx="86754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000" dirty="0" smtClean="0">
                <a:solidFill>
                  <a:schemeClr val="bg1"/>
                </a:solidFill>
              </a:rPr>
              <a:t>CO, </a:t>
            </a:r>
            <a:r>
              <a:rPr lang="da-DK" sz="1000" dirty="0" err="1" smtClean="0">
                <a:solidFill>
                  <a:schemeClr val="bg1"/>
                </a:solidFill>
              </a:rPr>
              <a:t>TVOCs</a:t>
            </a:r>
            <a:endParaRPr lang="da-DK" sz="1000" dirty="0" smtClean="0">
              <a:solidFill>
                <a:schemeClr val="bg1"/>
              </a:solidFill>
            </a:endParaRPr>
          </a:p>
          <a:p>
            <a:pPr algn="ctr"/>
            <a:r>
              <a:rPr lang="da-DK" sz="1000" dirty="0" smtClean="0">
                <a:solidFill>
                  <a:schemeClr val="bg1"/>
                </a:solidFill>
              </a:rPr>
              <a:t>variations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465770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i="1" dirty="0" smtClean="0">
                <a:solidFill>
                  <a:srgbClr val="BFBFBF"/>
                </a:solidFill>
              </a:rPr>
              <a:t>Low </a:t>
            </a:r>
            <a:r>
              <a:rPr lang="da-DK" sz="1200" i="1" dirty="0" err="1" smtClean="0">
                <a:solidFill>
                  <a:srgbClr val="BFBFBF"/>
                </a:solidFill>
              </a:rPr>
              <a:t>energy</a:t>
            </a:r>
            <a:r>
              <a:rPr lang="da-DK" sz="1200" i="1" dirty="0" smtClean="0">
                <a:solidFill>
                  <a:srgbClr val="BFBFBF"/>
                </a:solidFill>
              </a:rPr>
              <a:t> house in Oslo, </a:t>
            </a:r>
            <a:r>
              <a:rPr lang="da-DK" sz="1200" i="1" dirty="0" err="1" smtClean="0">
                <a:solidFill>
                  <a:srgbClr val="BFBFBF"/>
                </a:solidFill>
              </a:rPr>
              <a:t>Norway</a:t>
            </a:r>
            <a:endParaRPr lang="da-DK" sz="1200" i="1" dirty="0" smtClean="0">
              <a:solidFill>
                <a:srgbClr val="BFBFBF"/>
              </a:solidFill>
            </a:endParaRPr>
          </a:p>
          <a:p>
            <a:r>
              <a:rPr lang="da-DK" sz="1200" i="1" dirty="0" smtClean="0">
                <a:solidFill>
                  <a:srgbClr val="BFBFBF"/>
                </a:solidFill>
              </a:rPr>
              <a:t>Foto by </a:t>
            </a:r>
            <a:r>
              <a:rPr lang="da-DK" sz="1200" i="1" dirty="0" err="1" smtClean="0">
                <a:solidFill>
                  <a:srgbClr val="BFBFBF"/>
                </a:solidFill>
              </a:rPr>
              <a:t>Barbosa</a:t>
            </a:r>
            <a:r>
              <a:rPr lang="da-DK" sz="1200" i="1" dirty="0" smtClean="0">
                <a:solidFill>
                  <a:srgbClr val="BFBFBF"/>
                </a:solidFill>
              </a:rPr>
              <a:t>, 2014</a:t>
            </a:r>
            <a:endParaRPr lang="da-DK" sz="1200" i="1" dirty="0">
              <a:solidFill>
                <a:srgbClr val="BFBFB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1717" y="5377780"/>
            <a:ext cx="67634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R. L. Carvalho et al, “Wood-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burning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stoves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low-carbon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dwellings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,” Energy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Build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., vol. 59, </a:t>
            </a:r>
            <a:r>
              <a:rPr lang="da-DK" sz="900" dirty="0" err="1">
                <a:solidFill>
                  <a:schemeClr val="bg1">
                    <a:lumMod val="75000"/>
                  </a:schemeClr>
                </a:solidFill>
              </a:rPr>
              <a:t>pp</a:t>
            </a:r>
            <a:r>
              <a:rPr lang="da-DK" sz="900" dirty="0">
                <a:solidFill>
                  <a:schemeClr val="bg1">
                    <a:lumMod val="75000"/>
                  </a:schemeClr>
                </a:solidFill>
              </a:rPr>
              <a:t>. 244–251, 2013.</a:t>
            </a:r>
          </a:p>
        </p:txBody>
      </p:sp>
    </p:spTree>
    <p:extLst>
      <p:ext uri="{BB962C8B-B14F-4D97-AF65-F5344CB8AC3E}">
        <p14:creationId xmlns:p14="http://schemas.microsoft.com/office/powerpoint/2010/main" val="20353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67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9996"/>
            <a:ext cx="3926429" cy="26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16016" y="1463824"/>
            <a:ext cx="3906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200" i="1" dirty="0" err="1" smtClean="0">
                <a:solidFill>
                  <a:schemeClr val="bg1">
                    <a:lumMod val="75000"/>
                  </a:schemeClr>
                </a:solidFill>
              </a:rPr>
              <a:t>Hwam</a:t>
            </a:r>
            <a:r>
              <a:rPr lang="da-DK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1200" i="1" dirty="0" err="1" smtClean="0">
                <a:solidFill>
                  <a:schemeClr val="bg1">
                    <a:lumMod val="75000"/>
                  </a:schemeClr>
                </a:solidFill>
              </a:rPr>
              <a:t>auto-pilot</a:t>
            </a:r>
            <a:r>
              <a:rPr lang="da-DK" sz="1200" i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a-DK" sz="1200" i="1" dirty="0" smtClean="0">
                <a:solidFill>
                  <a:schemeClr val="bg1">
                    <a:lumMod val="75000"/>
                  </a:schemeClr>
                </a:solidFill>
              </a:rPr>
              <a:t>Denmark</a:t>
            </a:r>
            <a:endParaRPr lang="da-DK" sz="12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722" y="1454299"/>
            <a:ext cx="3985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200" i="1" dirty="0" err="1" smtClean="0">
                <a:solidFill>
                  <a:srgbClr val="BFBFBF"/>
                </a:solidFill>
              </a:rPr>
              <a:t>Aduro</a:t>
            </a:r>
            <a:r>
              <a:rPr lang="da-DK" sz="1200" i="1" dirty="0" smtClean="0">
                <a:solidFill>
                  <a:srgbClr val="BFBFBF"/>
                </a:solidFill>
              </a:rPr>
              <a:t> smart </a:t>
            </a:r>
            <a:r>
              <a:rPr lang="da-DK" sz="1200" i="1" dirty="0" err="1" smtClean="0">
                <a:solidFill>
                  <a:srgbClr val="BFBFBF"/>
                </a:solidFill>
              </a:rPr>
              <a:t>response</a:t>
            </a:r>
            <a:r>
              <a:rPr lang="da-DK" sz="1200" i="1" dirty="0" smtClean="0">
                <a:solidFill>
                  <a:srgbClr val="BFBFBF"/>
                </a:solidFill>
              </a:rPr>
              <a:t>, </a:t>
            </a:r>
            <a:r>
              <a:rPr lang="da-DK" sz="1200" i="1" dirty="0" smtClean="0">
                <a:solidFill>
                  <a:srgbClr val="BFBFBF"/>
                </a:solidFill>
              </a:rPr>
              <a:t>Denmark</a:t>
            </a:r>
            <a:endParaRPr lang="da-DK" sz="1200" i="1" dirty="0" smtClean="0">
              <a:solidFill>
                <a:srgbClr val="BFBFB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87624" y="5052873"/>
            <a:ext cx="6840760" cy="41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8028384" y="4873724"/>
            <a:ext cx="811441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sz="1500" i="1" kern="0" spc="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Digital</a:t>
            </a:r>
            <a:endParaRPr lang="da-DK" sz="1500" i="1" kern="0" spc="1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27" y="4932327"/>
            <a:ext cx="894797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sz="1500" i="1" kern="0" spc="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Manual</a:t>
            </a:r>
            <a:endParaRPr lang="da-DK" sz="1500" i="1" kern="0" spc="1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0" y="265212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1" kern="0" spc="100" dirty="0">
                <a:solidFill>
                  <a:srgbClr val="211A52"/>
                </a:solidFill>
              </a:rPr>
              <a:t>Advanced interventions</a:t>
            </a:r>
          </a:p>
          <a:p>
            <a:r>
              <a:rPr lang="da-DK" sz="1600" i="1" kern="0" spc="100" dirty="0" err="1" smtClean="0">
                <a:solidFill>
                  <a:schemeClr val="accent6">
                    <a:lumMod val="75000"/>
                  </a:schemeClr>
                </a:solidFill>
              </a:rPr>
              <a:t>Emerging</a:t>
            </a:r>
            <a:r>
              <a:rPr lang="da-DK" sz="1600" i="1" kern="0" spc="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1600" i="1" kern="0" spc="100" dirty="0" err="1">
                <a:solidFill>
                  <a:schemeClr val="accent6">
                    <a:lumMod val="75000"/>
                  </a:schemeClr>
                </a:solidFill>
              </a:rPr>
              <a:t>devices</a:t>
            </a:r>
            <a:endParaRPr lang="da-DK" sz="1600" i="1" kern="0" spc="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4742"/>
            <a:ext cx="3960440" cy="261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957" y="193204"/>
            <a:ext cx="8229600" cy="952500"/>
          </a:xfrm>
        </p:spPr>
        <p:txBody>
          <a:bodyPr>
            <a:normAutofit/>
          </a:bodyPr>
          <a:lstStyle/>
          <a:p>
            <a:pPr algn="ctr"/>
            <a:r>
              <a:rPr lang="da-DK" sz="2000" b="1" dirty="0"/>
              <a:t>Advanced </a:t>
            </a:r>
            <a:r>
              <a:rPr lang="da-DK" sz="2000" b="1" dirty="0" smtClean="0"/>
              <a:t>interventions</a:t>
            </a:r>
            <a:br>
              <a:rPr lang="da-DK" sz="2000" b="1" dirty="0" smtClean="0"/>
            </a:b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Overheating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1600" i="1" dirty="0" err="1">
                <a:solidFill>
                  <a:schemeClr val="accent6">
                    <a:lumMod val="75000"/>
                  </a:schemeClr>
                </a:solidFill>
              </a:rPr>
              <a:t>savings</a:t>
            </a:r>
            <a: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a-DK" sz="16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da-DK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88423"/>
              </p:ext>
            </p:extLst>
          </p:nvPr>
        </p:nvGraphicFramePr>
        <p:xfrm>
          <a:off x="457200" y="985292"/>
          <a:ext cx="82296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77794" y="4740741"/>
            <a:ext cx="1090550" cy="2308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 smtClean="0">
                <a:solidFill>
                  <a:schemeClr val="accent3">
                    <a:lumMod val="50000"/>
                  </a:schemeClr>
                </a:solidFill>
              </a:rPr>
              <a:t>Smart </a:t>
            </a:r>
            <a:r>
              <a:rPr lang="da-DK" sz="900" dirty="0" err="1" smtClean="0">
                <a:solidFill>
                  <a:schemeClr val="accent3">
                    <a:lumMod val="50000"/>
                  </a:schemeClr>
                </a:solidFill>
              </a:rPr>
              <a:t>control</a:t>
            </a:r>
            <a:endParaRPr lang="da-DK" sz="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452320" y="4452709"/>
            <a:ext cx="5859" cy="22589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76256" y="4452709"/>
            <a:ext cx="5859" cy="22589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7394766" y="4616831"/>
            <a:ext cx="76946" cy="878765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5089748"/>
            <a:ext cx="8707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sz="900" dirty="0" smtClean="0">
                <a:solidFill>
                  <a:schemeClr val="accent3">
                    <a:lumMod val="50000"/>
                  </a:schemeClr>
                </a:solidFill>
              </a:rPr>
              <a:t>ca. </a:t>
            </a:r>
            <a:r>
              <a:rPr lang="da-DK" sz="900" dirty="0" err="1" smtClean="0">
                <a:solidFill>
                  <a:schemeClr val="accent3">
                    <a:lumMod val="50000"/>
                  </a:schemeClr>
                </a:solidFill>
              </a:rPr>
              <a:t>intake</a:t>
            </a:r>
            <a:r>
              <a:rPr lang="da-DK" sz="900" dirty="0" smtClean="0">
                <a:solidFill>
                  <a:schemeClr val="accent3">
                    <a:lumMod val="50000"/>
                  </a:schemeClr>
                </a:solidFill>
              </a:rPr>
              <a:t> out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0352" y="4740741"/>
            <a:ext cx="988977" cy="2308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rgbClr val="002060"/>
                </a:solidFill>
              </a:rPr>
              <a:t>M</a:t>
            </a:r>
            <a:r>
              <a:rPr lang="da-DK" sz="900" dirty="0" smtClean="0">
                <a:solidFill>
                  <a:srgbClr val="002060"/>
                </a:solidFill>
              </a:rPr>
              <a:t>anual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166541" y="4596725"/>
            <a:ext cx="5859" cy="1129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41974" y="1891779"/>
            <a:ext cx="1021433" cy="43088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accent3">
                    <a:lumMod val="50000"/>
                  </a:schemeClr>
                </a:solidFill>
              </a:rPr>
              <a:t>&gt;50% </a:t>
            </a:r>
            <a:r>
              <a:rPr lang="da-DK" sz="1100" dirty="0" err="1">
                <a:solidFill>
                  <a:schemeClr val="accent3">
                    <a:lumMod val="50000"/>
                  </a:schemeClr>
                </a:solidFill>
              </a:rPr>
              <a:t>supply</a:t>
            </a:r>
            <a:endParaRPr lang="da-DK" sz="11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a-DK" sz="1100" dirty="0" err="1">
                <a:solidFill>
                  <a:schemeClr val="accent3">
                    <a:lumMod val="50000"/>
                  </a:schemeClr>
                </a:solidFill>
              </a:rPr>
              <a:t>Primary</a:t>
            </a:r>
            <a:r>
              <a:rPr lang="da-DK" sz="1100" dirty="0">
                <a:solidFill>
                  <a:schemeClr val="accent3">
                    <a:lumMod val="50000"/>
                  </a:schemeClr>
                </a:solidFill>
              </a:rPr>
              <a:t> heat!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876256" y="2377467"/>
            <a:ext cx="72008" cy="563873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25445" y="2377467"/>
            <a:ext cx="98883" cy="788281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172450" y="2219810"/>
            <a:ext cx="0" cy="33710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23812" y="1913483"/>
            <a:ext cx="968668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100" dirty="0" smtClean="0">
                <a:solidFill>
                  <a:srgbClr val="FF0000"/>
                </a:solidFill>
              </a:rPr>
              <a:t>Overheat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228184" y="2377467"/>
            <a:ext cx="0" cy="33565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08104" y="2081311"/>
            <a:ext cx="968668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100" dirty="0" smtClean="0">
                <a:solidFill>
                  <a:srgbClr val="FF0000"/>
                </a:solidFill>
              </a:rPr>
              <a:t>Overheat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652120" y="2389088"/>
            <a:ext cx="0" cy="50348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339752" y="5203567"/>
            <a:ext cx="4301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" i="1" kern="0" spc="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Area~120-400 </a:t>
            </a:r>
            <a:r>
              <a:rPr lang="da-DK" sz="900" i="1" kern="0" spc="1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lang="da-DK" sz="900" i="1" kern="0" spc="1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110705" y="5449788"/>
            <a:ext cx="7277719" cy="8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388424" y="5305772"/>
            <a:ext cx="58221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sz="1400" i="1" kern="0" spc="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New</a:t>
            </a:r>
            <a:endParaRPr lang="da-DK" sz="1400" i="1" kern="0" spc="100" baseline="30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644" y="5295899"/>
            <a:ext cx="50206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sz="1400" i="1" kern="0" spc="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Old</a:t>
            </a:r>
            <a:endParaRPr lang="da-DK" sz="1400" i="1" kern="0" spc="100" baseline="30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9242" y="4755091"/>
            <a:ext cx="1090550" cy="2308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 smtClean="0">
                <a:solidFill>
                  <a:schemeClr val="accent3">
                    <a:lumMod val="50000"/>
                  </a:schemeClr>
                </a:solidFill>
              </a:rPr>
              <a:t>Smart </a:t>
            </a:r>
            <a:r>
              <a:rPr lang="da-DK" sz="900" dirty="0" err="1" smtClean="0">
                <a:solidFill>
                  <a:schemeClr val="accent3">
                    <a:lumMod val="50000"/>
                  </a:schemeClr>
                </a:solidFill>
              </a:rPr>
              <a:t>control</a:t>
            </a:r>
            <a:endParaRPr lang="da-DK" sz="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83768" y="4585692"/>
            <a:ext cx="0" cy="13494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51985" y="4585692"/>
            <a:ext cx="0" cy="13494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  <p:bldP spid="21" grpId="0" animBg="1"/>
      <p:bldP spid="25" grpId="0" animBg="1"/>
      <p:bldP spid="40" grpId="0" animBg="1"/>
      <p:bldP spid="44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1533997" y="1137692"/>
            <a:ext cx="0" cy="3600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33997" y="4729708"/>
            <a:ext cx="58242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590675" y="4466884"/>
            <a:ext cx="5705475" cy="148715"/>
          </a:xfrm>
          <a:custGeom>
            <a:avLst/>
            <a:gdLst>
              <a:gd name="connsiteX0" fmla="*/ 0 w 5705475"/>
              <a:gd name="connsiteY0" fmla="*/ 143216 h 148715"/>
              <a:gd name="connsiteX1" fmla="*/ 733425 w 5705475"/>
              <a:gd name="connsiteY1" fmla="*/ 143216 h 148715"/>
              <a:gd name="connsiteX2" fmla="*/ 1752600 w 5705475"/>
              <a:gd name="connsiteY2" fmla="*/ 86066 h 148715"/>
              <a:gd name="connsiteX3" fmla="*/ 3219450 w 5705475"/>
              <a:gd name="connsiteY3" fmla="*/ 133691 h 148715"/>
              <a:gd name="connsiteX4" fmla="*/ 4400550 w 5705475"/>
              <a:gd name="connsiteY4" fmla="*/ 341 h 148715"/>
              <a:gd name="connsiteX5" fmla="*/ 5705475 w 5705475"/>
              <a:gd name="connsiteY5" fmla="*/ 95591 h 1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5475" h="148715">
                <a:moveTo>
                  <a:pt x="0" y="143216"/>
                </a:moveTo>
                <a:cubicBezTo>
                  <a:pt x="220662" y="147978"/>
                  <a:pt x="441325" y="152741"/>
                  <a:pt x="733425" y="143216"/>
                </a:cubicBezTo>
                <a:cubicBezTo>
                  <a:pt x="1025525" y="133691"/>
                  <a:pt x="1338263" y="87653"/>
                  <a:pt x="1752600" y="86066"/>
                </a:cubicBezTo>
                <a:cubicBezTo>
                  <a:pt x="2166937" y="84479"/>
                  <a:pt x="2778125" y="147979"/>
                  <a:pt x="3219450" y="133691"/>
                </a:cubicBezTo>
                <a:cubicBezTo>
                  <a:pt x="3660775" y="119403"/>
                  <a:pt x="3986213" y="6691"/>
                  <a:pt x="4400550" y="341"/>
                </a:cubicBezTo>
                <a:cubicBezTo>
                  <a:pt x="4814887" y="-6009"/>
                  <a:pt x="5476875" y="78128"/>
                  <a:pt x="5705475" y="95591"/>
                </a:cubicBez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75656" y="1345332"/>
            <a:ext cx="82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75656" y="3073524"/>
            <a:ext cx="82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75656" y="3937620"/>
            <a:ext cx="82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75656" y="2209428"/>
            <a:ext cx="82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58001" y="3937620"/>
            <a:ext cx="5738149" cy="0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47664" y="2209428"/>
            <a:ext cx="5738149" cy="0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7664" y="1345332"/>
            <a:ext cx="5738149" cy="0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47664" y="3073524"/>
            <a:ext cx="5738149" cy="0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27984" y="4738092"/>
            <a:ext cx="0" cy="63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1619250" y="3965849"/>
            <a:ext cx="5657850" cy="644251"/>
          </a:xfrm>
          <a:custGeom>
            <a:avLst/>
            <a:gdLst>
              <a:gd name="connsiteX0" fmla="*/ 0 w 5657850"/>
              <a:gd name="connsiteY0" fmla="*/ 644251 h 644251"/>
              <a:gd name="connsiteX1" fmla="*/ 628650 w 5657850"/>
              <a:gd name="connsiteY1" fmla="*/ 634726 h 644251"/>
              <a:gd name="connsiteX2" fmla="*/ 1304925 w 5657850"/>
              <a:gd name="connsiteY2" fmla="*/ 558526 h 644251"/>
              <a:gd name="connsiteX3" fmla="*/ 1819275 w 5657850"/>
              <a:gd name="connsiteY3" fmla="*/ 339451 h 644251"/>
              <a:gd name="connsiteX4" fmla="*/ 2609850 w 5657850"/>
              <a:gd name="connsiteY4" fmla="*/ 529951 h 644251"/>
              <a:gd name="connsiteX5" fmla="*/ 3228975 w 5657850"/>
              <a:gd name="connsiteY5" fmla="*/ 539476 h 644251"/>
              <a:gd name="connsiteX6" fmla="*/ 4057650 w 5657850"/>
              <a:gd name="connsiteY6" fmla="*/ 358501 h 644251"/>
              <a:gd name="connsiteX7" fmla="*/ 4457700 w 5657850"/>
              <a:gd name="connsiteY7" fmla="*/ 91801 h 644251"/>
              <a:gd name="connsiteX8" fmla="*/ 4657725 w 5657850"/>
              <a:gd name="connsiteY8" fmla="*/ 15601 h 644251"/>
              <a:gd name="connsiteX9" fmla="*/ 4962525 w 5657850"/>
              <a:gd name="connsiteY9" fmla="*/ 34651 h 644251"/>
              <a:gd name="connsiteX10" fmla="*/ 5448300 w 5657850"/>
              <a:gd name="connsiteY10" fmla="*/ 358501 h 644251"/>
              <a:gd name="connsiteX11" fmla="*/ 5657850 w 5657850"/>
              <a:gd name="connsiteY11" fmla="*/ 415651 h 6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7850" h="644251">
                <a:moveTo>
                  <a:pt x="0" y="644251"/>
                </a:moveTo>
                <a:lnTo>
                  <a:pt x="628650" y="634726"/>
                </a:lnTo>
                <a:cubicBezTo>
                  <a:pt x="846138" y="620438"/>
                  <a:pt x="1106487" y="607739"/>
                  <a:pt x="1304925" y="558526"/>
                </a:cubicBezTo>
                <a:cubicBezTo>
                  <a:pt x="1503363" y="509313"/>
                  <a:pt x="1601788" y="344213"/>
                  <a:pt x="1819275" y="339451"/>
                </a:cubicBezTo>
                <a:cubicBezTo>
                  <a:pt x="2036763" y="334688"/>
                  <a:pt x="2374900" y="496614"/>
                  <a:pt x="2609850" y="529951"/>
                </a:cubicBezTo>
                <a:cubicBezTo>
                  <a:pt x="2844800" y="563288"/>
                  <a:pt x="2987675" y="568051"/>
                  <a:pt x="3228975" y="539476"/>
                </a:cubicBezTo>
                <a:cubicBezTo>
                  <a:pt x="3470275" y="510901"/>
                  <a:pt x="3852863" y="433113"/>
                  <a:pt x="4057650" y="358501"/>
                </a:cubicBezTo>
                <a:cubicBezTo>
                  <a:pt x="4262437" y="283889"/>
                  <a:pt x="4357688" y="148951"/>
                  <a:pt x="4457700" y="91801"/>
                </a:cubicBezTo>
                <a:cubicBezTo>
                  <a:pt x="4557712" y="34651"/>
                  <a:pt x="4573588" y="25126"/>
                  <a:pt x="4657725" y="15601"/>
                </a:cubicBezTo>
                <a:cubicBezTo>
                  <a:pt x="4741863" y="6076"/>
                  <a:pt x="4830763" y="-22499"/>
                  <a:pt x="4962525" y="34651"/>
                </a:cubicBezTo>
                <a:cubicBezTo>
                  <a:pt x="5094287" y="91801"/>
                  <a:pt x="5332413" y="295001"/>
                  <a:pt x="5448300" y="358501"/>
                </a:cubicBezTo>
                <a:cubicBezTo>
                  <a:pt x="5564187" y="422001"/>
                  <a:pt x="5611018" y="418826"/>
                  <a:pt x="5657850" y="415651"/>
                </a:cubicBezTo>
              </a:path>
            </a:pathLst>
          </a:cu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1647825" y="2295309"/>
            <a:ext cx="5610225" cy="2322123"/>
          </a:xfrm>
          <a:custGeom>
            <a:avLst/>
            <a:gdLst>
              <a:gd name="connsiteX0" fmla="*/ 0 w 5610225"/>
              <a:gd name="connsiteY0" fmla="*/ 2314791 h 2322123"/>
              <a:gd name="connsiteX1" fmla="*/ 600075 w 5610225"/>
              <a:gd name="connsiteY1" fmla="*/ 2314791 h 2322123"/>
              <a:gd name="connsiteX2" fmla="*/ 962025 w 5610225"/>
              <a:gd name="connsiteY2" fmla="*/ 2238591 h 2322123"/>
              <a:gd name="connsiteX3" fmla="*/ 1247775 w 5610225"/>
              <a:gd name="connsiteY3" fmla="*/ 2029041 h 2322123"/>
              <a:gd name="connsiteX4" fmla="*/ 1524000 w 5610225"/>
              <a:gd name="connsiteY4" fmla="*/ 1228941 h 2322123"/>
              <a:gd name="connsiteX5" fmla="*/ 1819275 w 5610225"/>
              <a:gd name="connsiteY5" fmla="*/ 838416 h 2322123"/>
              <a:gd name="connsiteX6" fmla="*/ 2466975 w 5610225"/>
              <a:gd name="connsiteY6" fmla="*/ 1600416 h 2322123"/>
              <a:gd name="connsiteX7" fmla="*/ 2981325 w 5610225"/>
              <a:gd name="connsiteY7" fmla="*/ 1409916 h 2322123"/>
              <a:gd name="connsiteX8" fmla="*/ 3714750 w 5610225"/>
              <a:gd name="connsiteY8" fmla="*/ 216 h 2322123"/>
              <a:gd name="connsiteX9" fmla="*/ 4991100 w 5610225"/>
              <a:gd name="connsiteY9" fmla="*/ 1305141 h 2322123"/>
              <a:gd name="connsiteX10" fmla="*/ 5448300 w 5610225"/>
              <a:gd name="connsiteY10" fmla="*/ 1667091 h 2322123"/>
              <a:gd name="connsiteX11" fmla="*/ 5610225 w 5610225"/>
              <a:gd name="connsiteY11" fmla="*/ 1714716 h 232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10225" h="2322123">
                <a:moveTo>
                  <a:pt x="0" y="2314791"/>
                </a:moveTo>
                <a:cubicBezTo>
                  <a:pt x="219869" y="2321141"/>
                  <a:pt x="439738" y="2327491"/>
                  <a:pt x="600075" y="2314791"/>
                </a:cubicBezTo>
                <a:cubicBezTo>
                  <a:pt x="760412" y="2302091"/>
                  <a:pt x="854075" y="2286216"/>
                  <a:pt x="962025" y="2238591"/>
                </a:cubicBezTo>
                <a:cubicBezTo>
                  <a:pt x="1069975" y="2190966"/>
                  <a:pt x="1154113" y="2197316"/>
                  <a:pt x="1247775" y="2029041"/>
                </a:cubicBezTo>
                <a:cubicBezTo>
                  <a:pt x="1341437" y="1860766"/>
                  <a:pt x="1428750" y="1427378"/>
                  <a:pt x="1524000" y="1228941"/>
                </a:cubicBezTo>
                <a:cubicBezTo>
                  <a:pt x="1619250" y="1030504"/>
                  <a:pt x="1662113" y="776504"/>
                  <a:pt x="1819275" y="838416"/>
                </a:cubicBezTo>
                <a:cubicBezTo>
                  <a:pt x="1976437" y="900328"/>
                  <a:pt x="2273300" y="1505166"/>
                  <a:pt x="2466975" y="1600416"/>
                </a:cubicBezTo>
                <a:cubicBezTo>
                  <a:pt x="2660650" y="1695666"/>
                  <a:pt x="2773363" y="1676616"/>
                  <a:pt x="2981325" y="1409916"/>
                </a:cubicBezTo>
                <a:cubicBezTo>
                  <a:pt x="3189287" y="1143216"/>
                  <a:pt x="3379788" y="17678"/>
                  <a:pt x="3714750" y="216"/>
                </a:cubicBezTo>
                <a:cubicBezTo>
                  <a:pt x="4049712" y="-17246"/>
                  <a:pt x="4702175" y="1027328"/>
                  <a:pt x="4991100" y="1305141"/>
                </a:cubicBezTo>
                <a:cubicBezTo>
                  <a:pt x="5280025" y="1582953"/>
                  <a:pt x="5345113" y="1598828"/>
                  <a:pt x="5448300" y="1667091"/>
                </a:cubicBezTo>
                <a:cubicBezTo>
                  <a:pt x="5551488" y="1735353"/>
                  <a:pt x="5580063" y="1708366"/>
                  <a:pt x="5610225" y="1714716"/>
                </a:cubicBezTo>
              </a:path>
            </a:pathLst>
          </a:cu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Freeform 48"/>
          <p:cNvSpPr/>
          <p:nvPr/>
        </p:nvSpPr>
        <p:spPr>
          <a:xfrm>
            <a:off x="1628775" y="1484245"/>
            <a:ext cx="5648325" cy="3173828"/>
          </a:xfrm>
          <a:custGeom>
            <a:avLst/>
            <a:gdLst>
              <a:gd name="connsiteX0" fmla="*/ 0 w 5648325"/>
              <a:gd name="connsiteY0" fmla="*/ 3135380 h 3173828"/>
              <a:gd name="connsiteX1" fmla="*/ 885825 w 5648325"/>
              <a:gd name="connsiteY1" fmla="*/ 3106805 h 3173828"/>
              <a:gd name="connsiteX2" fmla="*/ 2047875 w 5648325"/>
              <a:gd name="connsiteY2" fmla="*/ 2516255 h 3173828"/>
              <a:gd name="connsiteX3" fmla="*/ 3181350 w 5648325"/>
              <a:gd name="connsiteY3" fmla="*/ 2754380 h 3173828"/>
              <a:gd name="connsiteX4" fmla="*/ 4219575 w 5648325"/>
              <a:gd name="connsiteY4" fmla="*/ 1655 h 3173828"/>
              <a:gd name="connsiteX5" fmla="*/ 5400675 w 5648325"/>
              <a:gd name="connsiteY5" fmla="*/ 2354330 h 3173828"/>
              <a:gd name="connsiteX6" fmla="*/ 5648325 w 5648325"/>
              <a:gd name="connsiteY6" fmla="*/ 2716280 h 31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8325" h="3173828">
                <a:moveTo>
                  <a:pt x="0" y="3135380"/>
                </a:moveTo>
                <a:cubicBezTo>
                  <a:pt x="272256" y="3172686"/>
                  <a:pt x="544513" y="3209993"/>
                  <a:pt x="885825" y="3106805"/>
                </a:cubicBezTo>
                <a:cubicBezTo>
                  <a:pt x="1227138" y="3003617"/>
                  <a:pt x="1665288" y="2574992"/>
                  <a:pt x="2047875" y="2516255"/>
                </a:cubicBezTo>
                <a:cubicBezTo>
                  <a:pt x="2430462" y="2457518"/>
                  <a:pt x="2819400" y="3173480"/>
                  <a:pt x="3181350" y="2754380"/>
                </a:cubicBezTo>
                <a:cubicBezTo>
                  <a:pt x="3543300" y="2335280"/>
                  <a:pt x="3849688" y="68330"/>
                  <a:pt x="4219575" y="1655"/>
                </a:cubicBezTo>
                <a:cubicBezTo>
                  <a:pt x="4589462" y="-65020"/>
                  <a:pt x="5162550" y="1901893"/>
                  <a:pt x="5400675" y="2354330"/>
                </a:cubicBezTo>
                <a:cubicBezTo>
                  <a:pt x="5638800" y="2806767"/>
                  <a:pt x="5616575" y="2655955"/>
                  <a:pt x="5648325" y="2716280"/>
                </a:cubicBez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0" name="Rectangle 49"/>
          <p:cNvSpPr/>
          <p:nvPr/>
        </p:nvSpPr>
        <p:spPr>
          <a:xfrm>
            <a:off x="7258050" y="3965849"/>
            <a:ext cx="100211" cy="6922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dirty="0">
              <a:solidFill>
                <a:srgbClr val="00206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452320" y="1484245"/>
            <a:ext cx="28803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52320" y="1921396"/>
            <a:ext cx="2880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40352" y="1299579"/>
            <a:ext cx="689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 smtClean="0"/>
              <a:t>digital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8877" y="1752119"/>
            <a:ext cx="8178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 smtClean="0"/>
              <a:t>manual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870" y="1120296"/>
            <a:ext cx="708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 smtClean="0"/>
              <a:t>IAQ</a:t>
            </a:r>
          </a:p>
          <a:p>
            <a:pPr algn="ctr"/>
            <a:r>
              <a:rPr lang="da-DK" sz="1500" dirty="0" smtClean="0"/>
              <a:t>#/cm3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73558" y="4836682"/>
            <a:ext cx="12691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 smtClean="0"/>
              <a:t>Time (</a:t>
            </a:r>
            <a:r>
              <a:rPr lang="da-DK" sz="1500" dirty="0" err="1" smtClean="0"/>
              <a:t>hours</a:t>
            </a:r>
            <a:r>
              <a:rPr lang="da-DK" sz="1500" dirty="0" smtClean="0"/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31684" y="2295309"/>
            <a:ext cx="13003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200" dirty="0" smtClean="0"/>
              <a:t>New </a:t>
            </a:r>
            <a:r>
              <a:rPr lang="da-DK" sz="1200" dirty="0" err="1" smtClean="0"/>
              <a:t>envelope</a:t>
            </a:r>
            <a:r>
              <a:rPr lang="da-DK" sz="1200" dirty="0" smtClean="0"/>
              <a:t> &amp;</a:t>
            </a:r>
          </a:p>
          <a:p>
            <a:pPr algn="ctr"/>
            <a:r>
              <a:rPr lang="da-DK" sz="1200" dirty="0" err="1" smtClean="0"/>
              <a:t>Indoor</a:t>
            </a:r>
            <a:r>
              <a:rPr lang="da-DK" sz="1200" dirty="0" smtClean="0"/>
              <a:t> </a:t>
            </a:r>
            <a:r>
              <a:rPr lang="da-DK" sz="1200" dirty="0" err="1" smtClean="0"/>
              <a:t>intake</a:t>
            </a:r>
            <a:endParaRPr lang="da-DK" sz="12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624184" y="4268043"/>
            <a:ext cx="12682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200" dirty="0" smtClean="0"/>
              <a:t>New houses &amp;</a:t>
            </a:r>
          </a:p>
          <a:p>
            <a:pPr algn="ctr"/>
            <a:r>
              <a:rPr lang="da-DK" sz="1200" dirty="0" err="1" smtClean="0"/>
              <a:t>Outdoor</a:t>
            </a:r>
            <a:r>
              <a:rPr lang="da-DK" sz="1200" dirty="0" smtClean="0"/>
              <a:t> </a:t>
            </a:r>
            <a:r>
              <a:rPr lang="da-DK" sz="1200" dirty="0" err="1" smtClean="0"/>
              <a:t>intakes</a:t>
            </a:r>
            <a:endParaRPr lang="da-DK" sz="1200" dirty="0" smtClean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945787" y="2375108"/>
            <a:ext cx="173942" cy="50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7358262" y="4424192"/>
            <a:ext cx="190042" cy="42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358262" y="4533900"/>
            <a:ext cx="1712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2"/>
          <p:cNvSpPr txBox="1">
            <a:spLocks/>
          </p:cNvSpPr>
          <p:nvPr/>
        </p:nvSpPr>
        <p:spPr>
          <a:xfrm>
            <a:off x="443957" y="1048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000" b="1" dirty="0" smtClean="0"/>
          </a:p>
          <a:p>
            <a:r>
              <a:rPr lang="da-DK" sz="2000" b="1" kern="0" spc="100" dirty="0">
                <a:solidFill>
                  <a:srgbClr val="211A52"/>
                </a:solidFill>
              </a:rPr>
              <a:t>Advanced interventions</a:t>
            </a:r>
          </a:p>
          <a:p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da-DK" sz="1600" i="1" kern="0" spc="100" dirty="0" err="1">
                <a:solidFill>
                  <a:schemeClr val="accent6">
                    <a:lumMod val="75000"/>
                  </a:schemeClr>
                </a:solidFill>
              </a:rPr>
              <a:t>Draft</a:t>
            </a:r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 design” &amp; variations on IAQ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09478" y="1561356"/>
            <a:ext cx="122661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FF0000"/>
                </a:solidFill>
              </a:rPr>
              <a:t>Old </a:t>
            </a:r>
            <a:r>
              <a:rPr lang="da-DK" sz="1200" dirty="0" err="1" smtClean="0">
                <a:solidFill>
                  <a:srgbClr val="FF0000"/>
                </a:solidFill>
              </a:rPr>
              <a:t>chimney</a:t>
            </a:r>
            <a:r>
              <a:rPr lang="da-DK" sz="1200" dirty="0" smtClean="0">
                <a:solidFill>
                  <a:srgbClr val="FF0000"/>
                </a:solidFill>
              </a:rPr>
              <a:t> &amp; </a:t>
            </a:r>
          </a:p>
          <a:p>
            <a:pPr algn="ctr"/>
            <a:r>
              <a:rPr lang="da-DK" sz="1200" dirty="0" err="1" smtClean="0">
                <a:solidFill>
                  <a:srgbClr val="FF0000"/>
                </a:solidFill>
              </a:rPr>
              <a:t>Indoor</a:t>
            </a:r>
            <a:r>
              <a:rPr lang="da-DK" sz="1200" dirty="0" smtClean="0">
                <a:solidFill>
                  <a:srgbClr val="FF0000"/>
                </a:solidFill>
              </a:rPr>
              <a:t> </a:t>
            </a:r>
            <a:r>
              <a:rPr lang="da-DK" sz="1200" dirty="0" err="1" smtClean="0">
                <a:solidFill>
                  <a:srgbClr val="FF0000"/>
                </a:solidFill>
              </a:rPr>
              <a:t>intake</a:t>
            </a:r>
            <a:endParaRPr lang="da-DK" sz="1200" dirty="0" smtClean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5436096" y="1583019"/>
            <a:ext cx="216024" cy="50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365494" y="4744732"/>
            <a:ext cx="173942" cy="50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eft Brace 99"/>
          <p:cNvSpPr/>
          <p:nvPr/>
        </p:nvSpPr>
        <p:spPr>
          <a:xfrm rot="16200000">
            <a:off x="4389539" y="4510205"/>
            <a:ext cx="72008" cy="724962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endParaRPr lang="da-DK"/>
          </a:p>
        </p:txBody>
      </p:sp>
      <p:sp>
        <p:nvSpPr>
          <p:cNvPr id="101" name="TextBox 100"/>
          <p:cNvSpPr txBox="1"/>
          <p:nvPr/>
        </p:nvSpPr>
        <p:spPr>
          <a:xfrm>
            <a:off x="516688" y="4698181"/>
            <a:ext cx="80502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200" dirty="0" err="1" smtClean="0"/>
              <a:t>Lightning</a:t>
            </a:r>
            <a:endParaRPr lang="da-DK" sz="1200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4079367" y="4975180"/>
            <a:ext cx="7280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200" dirty="0" err="1" smtClean="0"/>
              <a:t>Refilling</a:t>
            </a:r>
            <a:endParaRPr lang="da-DK" sz="1200" dirty="0" smtClean="0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299456" y="4466886"/>
            <a:ext cx="217372" cy="143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2790" y="4164677"/>
            <a:ext cx="100219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200" dirty="0" smtClean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127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42" grpId="0" animBg="1"/>
      <p:bldP spid="49" grpId="0" animBg="1"/>
      <p:bldP spid="59" grpId="0" animBg="1"/>
      <p:bldP spid="60" grpId="0" animBg="1"/>
      <p:bldP spid="88" grpId="0" animBg="1"/>
      <p:bldP spid="100" grpId="0" animBg="1"/>
      <p:bldP spid="101" grpId="0" animBg="1"/>
      <p:bldP spid="102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29" y="2001427"/>
            <a:ext cx="5441467" cy="183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259325" y="2310625"/>
            <a:ext cx="0" cy="47486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5467237" y="3820026"/>
            <a:ext cx="1523804" cy="276999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Low losses/wattage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03141" y="2137420"/>
            <a:ext cx="1" cy="61888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3811053" y="3820026"/>
            <a:ext cx="1512168" cy="276999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Mid losses/wattage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02916" y="1964214"/>
            <a:ext cx="0" cy="7920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2226876" y="3820026"/>
            <a:ext cx="1440159" cy="276999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High losses</a:t>
            </a:r>
          </a:p>
        </p:txBody>
      </p:sp>
      <p:sp>
        <p:nvSpPr>
          <p:cNvPr id="3" name="Freeform 2"/>
          <p:cNvSpPr/>
          <p:nvPr/>
        </p:nvSpPr>
        <p:spPr>
          <a:xfrm>
            <a:off x="2257425" y="3144766"/>
            <a:ext cx="419100" cy="144782"/>
          </a:xfrm>
          <a:custGeom>
            <a:avLst/>
            <a:gdLst>
              <a:gd name="connsiteX0" fmla="*/ 0 w 419100"/>
              <a:gd name="connsiteY0" fmla="*/ 144782 h 144782"/>
              <a:gd name="connsiteX1" fmla="*/ 28575 w 419100"/>
              <a:gd name="connsiteY1" fmla="*/ 97157 h 144782"/>
              <a:gd name="connsiteX2" fmla="*/ 142875 w 419100"/>
              <a:gd name="connsiteY2" fmla="*/ 68582 h 144782"/>
              <a:gd name="connsiteX3" fmla="*/ 161925 w 419100"/>
              <a:gd name="connsiteY3" fmla="*/ 40007 h 144782"/>
              <a:gd name="connsiteX4" fmla="*/ 219075 w 419100"/>
              <a:gd name="connsiteY4" fmla="*/ 49532 h 144782"/>
              <a:gd name="connsiteX5" fmla="*/ 266700 w 419100"/>
              <a:gd name="connsiteY5" fmla="*/ 40007 h 144782"/>
              <a:gd name="connsiteX6" fmla="*/ 304800 w 419100"/>
              <a:gd name="connsiteY6" fmla="*/ 1907 h 144782"/>
              <a:gd name="connsiteX7" fmla="*/ 361950 w 419100"/>
              <a:gd name="connsiteY7" fmla="*/ 40007 h 144782"/>
              <a:gd name="connsiteX8" fmla="*/ 419100 w 419100"/>
              <a:gd name="connsiteY8" fmla="*/ 11432 h 14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00" h="144782">
                <a:moveTo>
                  <a:pt x="0" y="144782"/>
                </a:moveTo>
                <a:cubicBezTo>
                  <a:pt x="9525" y="128907"/>
                  <a:pt x="16527" y="111213"/>
                  <a:pt x="28575" y="97157"/>
                </a:cubicBezTo>
                <a:cubicBezTo>
                  <a:pt x="56205" y="64922"/>
                  <a:pt x="108226" y="72432"/>
                  <a:pt x="142875" y="68582"/>
                </a:cubicBezTo>
                <a:cubicBezTo>
                  <a:pt x="149225" y="59057"/>
                  <a:pt x="150819" y="42783"/>
                  <a:pt x="161925" y="40007"/>
                </a:cubicBezTo>
                <a:cubicBezTo>
                  <a:pt x="180661" y="35323"/>
                  <a:pt x="199762" y="49532"/>
                  <a:pt x="219075" y="49532"/>
                </a:cubicBezTo>
                <a:cubicBezTo>
                  <a:pt x="235264" y="49532"/>
                  <a:pt x="250825" y="43182"/>
                  <a:pt x="266700" y="40007"/>
                </a:cubicBezTo>
                <a:cubicBezTo>
                  <a:pt x="271780" y="24767"/>
                  <a:pt x="274320" y="-8253"/>
                  <a:pt x="304800" y="1907"/>
                </a:cubicBezTo>
                <a:cubicBezTo>
                  <a:pt x="326520" y="9147"/>
                  <a:pt x="361950" y="40007"/>
                  <a:pt x="361950" y="40007"/>
                </a:cubicBezTo>
                <a:cubicBezTo>
                  <a:pt x="416537" y="29090"/>
                  <a:pt x="402335" y="44962"/>
                  <a:pt x="419100" y="11432"/>
                </a:cubicBezTo>
              </a:path>
            </a:pathLst>
          </a:cu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1145" y="1561356"/>
            <a:ext cx="144016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ADVANCED</a:t>
            </a:r>
          </a:p>
          <a:p>
            <a:pPr algn="ctr"/>
            <a:r>
              <a:rPr lang="en-GB" sz="1100" dirty="0" smtClean="0"/>
              <a:t>”</a:t>
            </a:r>
            <a:r>
              <a:rPr lang="en-GB" sz="1100" dirty="0"/>
              <a:t>a</a:t>
            </a:r>
            <a:r>
              <a:rPr lang="en-GB" sz="1100" dirty="0" smtClean="0"/>
              <a:t>sh &amp; oxidative”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1053" y="1561356"/>
            <a:ext cx="1512168" cy="4308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IMPROVED</a:t>
            </a:r>
          </a:p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”burning with flames”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9976" y="1561356"/>
            <a:ext cx="1384199" cy="43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TRADITIONAL</a:t>
            </a:r>
          </a:p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”smouldering”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3836" y="4179932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smtClean="0"/>
              <a:t>Eg. Europe</a:t>
            </a:r>
            <a:endParaRPr lang="da-DK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417993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smtClean="0"/>
              <a:t>Eg. Southern EU</a:t>
            </a:r>
            <a:endParaRPr lang="da-DK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4179932"/>
            <a:ext cx="1690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smtClean="0"/>
              <a:t>Eg. Scandinavia</a:t>
            </a:r>
            <a:endParaRPr lang="da-DK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751774"/>
            <a:ext cx="7776864" cy="55399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i="1" dirty="0" smtClean="0">
                <a:solidFill>
                  <a:srgbClr val="002060"/>
                </a:solidFill>
              </a:rPr>
              <a:t>New testing approaches of the actual interplays </a:t>
            </a:r>
            <a:r>
              <a:rPr lang="en-GB" sz="1500" i="1" dirty="0" smtClean="0">
                <a:solidFill>
                  <a:srgbClr val="002060"/>
                </a:solidFill>
              </a:rPr>
              <a:t>are</a:t>
            </a:r>
            <a:r>
              <a:rPr lang="en-GB" sz="1500" i="1" dirty="0" smtClean="0">
                <a:solidFill>
                  <a:srgbClr val="002060"/>
                </a:solidFill>
              </a:rPr>
              <a:t> recommended </a:t>
            </a:r>
            <a:r>
              <a:rPr lang="en-GB" sz="1500" i="1" dirty="0" smtClean="0">
                <a:solidFill>
                  <a:srgbClr val="002060"/>
                </a:solidFill>
              </a:rPr>
              <a:t>to support innovation and air quality management processes…</a:t>
            </a:r>
            <a:endParaRPr lang="en-GB" sz="1500" i="1" dirty="0">
              <a:solidFill>
                <a:srgbClr val="002060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6372200" y="2798723"/>
            <a:ext cx="422312" cy="28803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9" name="Straight Arrow Connector 28"/>
          <p:cNvCxnSpPr>
            <a:endCxn id="27" idx="3"/>
          </p:cNvCxnSpPr>
          <p:nvPr/>
        </p:nvCxnSpPr>
        <p:spPr>
          <a:xfrm flipV="1">
            <a:off x="6583356" y="3086755"/>
            <a:ext cx="0" cy="215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32240" y="3086755"/>
            <a:ext cx="0" cy="215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30956" y="3086755"/>
            <a:ext cx="0" cy="215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3829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da-DK" sz="2000" b="1" kern="0" spc="100" dirty="0" err="1" smtClean="0">
                <a:solidFill>
                  <a:srgbClr val="211A52"/>
                </a:solidFill>
              </a:rPr>
              <a:t>Outcomes</a:t>
            </a:r>
            <a:r>
              <a:rPr lang="da-DK" sz="2000" b="1" kern="0" spc="100" dirty="0" smtClean="0">
                <a:solidFill>
                  <a:srgbClr val="211A52"/>
                </a:solidFill>
              </a:rPr>
              <a:t> &amp; </a:t>
            </a:r>
            <a:r>
              <a:rPr lang="da-DK" sz="2000" b="1" kern="0" spc="100" dirty="0" err="1" smtClean="0">
                <a:solidFill>
                  <a:srgbClr val="211A52"/>
                </a:solidFill>
              </a:rPr>
              <a:t>further</a:t>
            </a:r>
            <a:r>
              <a:rPr lang="da-DK" sz="2000" b="1" kern="0" spc="100" dirty="0" smtClean="0">
                <a:solidFill>
                  <a:srgbClr val="211A52"/>
                </a:solidFill>
              </a:rPr>
              <a:t> </a:t>
            </a:r>
            <a:r>
              <a:rPr lang="da-DK" sz="2000" b="1" kern="0" spc="100" dirty="0" err="1" smtClean="0">
                <a:solidFill>
                  <a:srgbClr val="211A52"/>
                </a:solidFill>
              </a:rPr>
              <a:t>work</a:t>
            </a:r>
            <a:r>
              <a:rPr lang="da-DK" sz="2000" b="1" kern="0" spc="100" dirty="0" smtClean="0">
                <a:solidFill>
                  <a:srgbClr val="211A52"/>
                </a:solidFill>
              </a:rPr>
              <a:t/>
            </a:r>
            <a:br>
              <a:rPr lang="da-DK" sz="2000" b="1" kern="0" spc="100" dirty="0" smtClean="0">
                <a:solidFill>
                  <a:srgbClr val="211A52"/>
                </a:solidFill>
              </a:rPr>
            </a:br>
            <a:r>
              <a:rPr lang="da-DK" sz="1800" i="1" kern="0" spc="100" dirty="0" err="1">
                <a:solidFill>
                  <a:schemeClr val="accent6">
                    <a:lumMod val="75000"/>
                  </a:schemeClr>
                </a:solidFill>
              </a:rPr>
              <a:t>Household</a:t>
            </a:r>
            <a:r>
              <a:rPr lang="da-DK" sz="2000" b="1" kern="0" spc="100" dirty="0" smtClean="0">
                <a:solidFill>
                  <a:srgbClr val="211A52"/>
                </a:solidFill>
              </a:rPr>
              <a:t> </a:t>
            </a:r>
            <a:r>
              <a:rPr lang="da-DK" sz="1800" i="1" kern="0" spc="100" dirty="0" err="1">
                <a:solidFill>
                  <a:schemeClr val="accent6">
                    <a:lumMod val="75000"/>
                  </a:schemeClr>
                </a:solidFill>
              </a:rPr>
              <a:t>wood</a:t>
            </a:r>
            <a:r>
              <a:rPr lang="da-DK" sz="1800" i="1" kern="0" spc="100" dirty="0">
                <a:solidFill>
                  <a:schemeClr val="accent6">
                    <a:lumMod val="75000"/>
                  </a:schemeClr>
                </a:solidFill>
              </a:rPr>
              <a:t>-heating </a:t>
            </a:r>
            <a:r>
              <a:rPr lang="da-DK" sz="1800" i="1" kern="0" spc="100" dirty="0" err="1" smtClean="0">
                <a:solidFill>
                  <a:schemeClr val="accent6">
                    <a:lumMod val="75000"/>
                  </a:schemeClr>
                </a:solidFill>
              </a:rPr>
              <a:t>interplays</a:t>
            </a:r>
            <a:endParaRPr lang="da-DK" sz="1800" i="1" kern="0" spc="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6" grpId="0" animBg="1"/>
      <p:bldP spid="15" grpId="0" animBg="1"/>
      <p:bldP spid="18" grpId="0" animBg="1"/>
      <p:bldP spid="19" grpId="0"/>
      <p:bldP spid="20" grpId="0"/>
      <p:bldP spid="21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54868"/>
            <a:ext cx="9737196" cy="64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264613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 smtClean="0">
                <a:solidFill>
                  <a:srgbClr val="002060"/>
                </a:solidFill>
              </a:rPr>
              <a:t>Thanks</a:t>
            </a:r>
            <a:r>
              <a:rPr lang="da-DK" sz="2000" b="1" dirty="0" smtClean="0">
                <a:solidFill>
                  <a:srgbClr val="002060"/>
                </a:solidFill>
              </a:rPr>
              <a:t> for </a:t>
            </a:r>
            <a:r>
              <a:rPr lang="da-DK" sz="2000" b="1" dirty="0" err="1" smtClean="0">
                <a:solidFill>
                  <a:srgbClr val="002060"/>
                </a:solidFill>
              </a:rPr>
              <a:t>listening</a:t>
            </a:r>
            <a:r>
              <a:rPr lang="da-DK" sz="20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r>
              <a:rPr lang="da-DK" sz="1200" dirty="0">
                <a:solidFill>
                  <a:srgbClr val="002060"/>
                </a:solidFill>
                <a:hlinkClick r:id="rId4"/>
              </a:rPr>
              <a:t>https://woodburningstovesblog.wordpress.com</a:t>
            </a:r>
            <a:r>
              <a:rPr lang="da-DK" sz="1200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da-DK" sz="12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1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7184" y="1921396"/>
            <a:ext cx="6120680" cy="2016224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 bIns="180000">
            <a:normAutofit fontScale="40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900" b="1" dirty="0" smtClean="0">
                <a:solidFill>
                  <a:srgbClr val="002060"/>
                </a:solidFill>
              </a:rPr>
              <a:t>Solid-</a:t>
            </a:r>
            <a:r>
              <a:rPr lang="da-DK" sz="2900" b="1" dirty="0" err="1" smtClean="0">
                <a:solidFill>
                  <a:srgbClr val="002060"/>
                </a:solidFill>
              </a:rPr>
              <a:t>fuel</a:t>
            </a:r>
            <a:r>
              <a:rPr lang="da-DK" sz="2900" b="1" dirty="0" smtClean="0">
                <a:solidFill>
                  <a:srgbClr val="002060"/>
                </a:solidFill>
              </a:rPr>
              <a:t> </a:t>
            </a:r>
            <a:r>
              <a:rPr lang="da-DK" sz="2900" b="1" dirty="0" err="1" smtClean="0">
                <a:solidFill>
                  <a:srgbClr val="002060"/>
                </a:solidFill>
              </a:rPr>
              <a:t>use</a:t>
            </a:r>
            <a:r>
              <a:rPr lang="da-DK" sz="2900" b="1" dirty="0" smtClean="0">
                <a:solidFill>
                  <a:srgbClr val="002060"/>
                </a:solidFill>
              </a:rPr>
              <a:t> &amp; air pollution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900" b="1" dirty="0" err="1" smtClean="0">
                <a:solidFill>
                  <a:srgbClr val="002060"/>
                </a:solidFill>
              </a:rPr>
              <a:t>Traditional</a:t>
            </a:r>
            <a:r>
              <a:rPr lang="da-DK" sz="2900" b="1" dirty="0" smtClean="0">
                <a:solidFill>
                  <a:srgbClr val="002060"/>
                </a:solidFill>
              </a:rPr>
              <a:t> installations </a:t>
            </a:r>
            <a:r>
              <a:rPr lang="da-DK" sz="2900" b="1" dirty="0">
                <a:solidFill>
                  <a:srgbClr val="002060"/>
                </a:solidFill>
              </a:rPr>
              <a:t>&amp;</a:t>
            </a:r>
            <a:r>
              <a:rPr lang="da-DK" sz="2900" b="1" dirty="0" smtClean="0">
                <a:solidFill>
                  <a:srgbClr val="002060"/>
                </a:solidFill>
              </a:rPr>
              <a:t> </a:t>
            </a:r>
            <a:r>
              <a:rPr lang="da-DK" sz="2900" b="1" dirty="0" err="1" smtClean="0">
                <a:solidFill>
                  <a:srgbClr val="002060"/>
                </a:solidFill>
              </a:rPr>
              <a:t>certified</a:t>
            </a:r>
            <a:r>
              <a:rPr lang="da-DK" sz="2900" b="1" dirty="0" smtClean="0">
                <a:solidFill>
                  <a:srgbClr val="002060"/>
                </a:solidFill>
              </a:rPr>
              <a:t> </a:t>
            </a:r>
            <a:r>
              <a:rPr lang="da-DK" sz="2900" b="1" dirty="0" err="1" smtClean="0">
                <a:solidFill>
                  <a:srgbClr val="002060"/>
                </a:solidFill>
              </a:rPr>
              <a:t>appliances</a:t>
            </a:r>
            <a:endParaRPr lang="da-DK" sz="29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900" b="1" dirty="0" err="1" smtClean="0">
                <a:solidFill>
                  <a:srgbClr val="002060"/>
                </a:solidFill>
              </a:rPr>
              <a:t>Comparing</a:t>
            </a:r>
            <a:r>
              <a:rPr lang="da-DK" sz="2900" b="1" dirty="0" smtClean="0">
                <a:solidFill>
                  <a:srgbClr val="002060"/>
                </a:solidFill>
              </a:rPr>
              <a:t> </a:t>
            </a:r>
            <a:r>
              <a:rPr lang="da-DK" sz="2900" b="1" dirty="0" err="1" smtClean="0">
                <a:solidFill>
                  <a:srgbClr val="002060"/>
                </a:solidFill>
              </a:rPr>
              <a:t>two</a:t>
            </a:r>
            <a:r>
              <a:rPr lang="da-DK" sz="2900" b="1" dirty="0" smtClean="0">
                <a:solidFill>
                  <a:srgbClr val="002060"/>
                </a:solidFill>
              </a:rPr>
              <a:t> </a:t>
            </a:r>
            <a:r>
              <a:rPr lang="da-DK" sz="2900" b="1" dirty="0" err="1" smtClean="0">
                <a:solidFill>
                  <a:srgbClr val="002060"/>
                </a:solidFill>
              </a:rPr>
              <a:t>contexts</a:t>
            </a:r>
            <a:r>
              <a:rPr lang="da-DK" sz="29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900" b="1" dirty="0" smtClean="0">
                <a:solidFill>
                  <a:srgbClr val="002060"/>
                </a:solidFill>
              </a:rPr>
              <a:t>Performance: </a:t>
            </a:r>
            <a:r>
              <a:rPr lang="da-DK" sz="2900" b="1" dirty="0" err="1" smtClean="0">
                <a:solidFill>
                  <a:srgbClr val="002060"/>
                </a:solidFill>
              </a:rPr>
              <a:t>retrofits</a:t>
            </a:r>
            <a:r>
              <a:rPr lang="da-DK" sz="2900" b="1" dirty="0" smtClean="0">
                <a:solidFill>
                  <a:srgbClr val="002060"/>
                </a:solidFill>
              </a:rPr>
              <a:t> &amp; automation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900" b="1" dirty="0" smtClean="0">
                <a:solidFill>
                  <a:srgbClr val="002060"/>
                </a:solidFill>
              </a:rPr>
              <a:t>Advanced interventions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900" b="1" dirty="0" err="1" smtClean="0">
                <a:solidFill>
                  <a:srgbClr val="002060"/>
                </a:solidFill>
              </a:rPr>
              <a:t>Outcomes</a:t>
            </a:r>
            <a:endParaRPr lang="da-DK" sz="29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957" y="347112"/>
            <a:ext cx="8229600" cy="952500"/>
          </a:xfrm>
        </p:spPr>
        <p:txBody>
          <a:bodyPr>
            <a:normAutofit/>
          </a:bodyPr>
          <a:lstStyle/>
          <a:p>
            <a:pPr algn="ctr"/>
            <a:r>
              <a:rPr lang="da-DK" sz="2000" b="1" spc="0" dirty="0" err="1"/>
              <a:t>Biomass</a:t>
            </a:r>
            <a:r>
              <a:rPr lang="da-DK" sz="2000" b="1" spc="0" dirty="0"/>
              <a:t> </a:t>
            </a:r>
            <a:r>
              <a:rPr lang="da-DK" sz="2000" b="1" spc="0" dirty="0" err="1"/>
              <a:t>stoves</a:t>
            </a:r>
            <a:r>
              <a:rPr lang="da-DK" sz="2000" b="1" spc="0" dirty="0"/>
              <a:t> in </a:t>
            </a:r>
            <a:r>
              <a:rPr lang="da-DK" sz="2000" b="1" spc="0" dirty="0" err="1"/>
              <a:t>dwellings</a:t>
            </a:r>
            <a:r>
              <a:rPr lang="da-DK" sz="2000" b="1" spc="0" dirty="0"/>
              <a:t>: </a:t>
            </a:r>
            <a:br>
              <a:rPr lang="da-DK" sz="2000" b="1" spc="0" dirty="0"/>
            </a:br>
            <a:r>
              <a:rPr lang="da-DK" sz="2000" b="1" spc="0" dirty="0" err="1"/>
              <a:t>interplay</a:t>
            </a:r>
            <a:r>
              <a:rPr lang="da-DK" sz="2000" b="1" spc="0" dirty="0"/>
              <a:t> </a:t>
            </a:r>
            <a:r>
              <a:rPr lang="da-DK" sz="2000" b="1" spc="0" dirty="0" err="1"/>
              <a:t>between</a:t>
            </a:r>
            <a:r>
              <a:rPr lang="da-DK" sz="2000" b="1" spc="0" dirty="0"/>
              <a:t> </a:t>
            </a:r>
            <a:r>
              <a:rPr lang="da-DK" sz="2000" b="1" spc="0" dirty="0" err="1"/>
              <a:t>fuel</a:t>
            </a:r>
            <a:r>
              <a:rPr lang="da-DK" sz="2000" b="1" spc="0" dirty="0"/>
              <a:t> </a:t>
            </a:r>
            <a:r>
              <a:rPr lang="da-DK" sz="2000" b="1" spc="0" dirty="0" err="1"/>
              <a:t>use</a:t>
            </a:r>
            <a:r>
              <a:rPr lang="da-DK" sz="2000" b="1" spc="0" dirty="0"/>
              <a:t> and </a:t>
            </a:r>
            <a:r>
              <a:rPr lang="da-DK" sz="2000" b="1" spc="0" dirty="0" err="1"/>
              <a:t>technology</a:t>
            </a:r>
            <a:endParaRPr lang="da-DK" sz="2000" b="1" spc="0" dirty="0"/>
          </a:p>
        </p:txBody>
      </p:sp>
    </p:spTree>
    <p:extLst>
      <p:ext uri="{BB962C8B-B14F-4D97-AF65-F5344CB8AC3E}">
        <p14:creationId xmlns:p14="http://schemas.microsoft.com/office/powerpoint/2010/main" val="13409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p1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" y="1707774"/>
            <a:ext cx="7616952" cy="3459828"/>
          </a:xfrm>
          <a:prstGeom prst="rect">
            <a:avLst/>
          </a:prstGeom>
        </p:spPr>
      </p:pic>
      <p:pic>
        <p:nvPicPr>
          <p:cNvPr id="18" name="Picture 17" descr="m2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74" y="2041581"/>
            <a:ext cx="285800" cy="317556"/>
          </a:xfrm>
          <a:prstGeom prst="rect">
            <a:avLst/>
          </a:prstGeom>
        </p:spPr>
      </p:pic>
      <p:pic>
        <p:nvPicPr>
          <p:cNvPr id="19" name="Picture 18" descr="m2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275" y="3886971"/>
            <a:ext cx="563469" cy="299187"/>
          </a:xfrm>
          <a:prstGeom prst="rect">
            <a:avLst/>
          </a:prstGeom>
        </p:spPr>
      </p:pic>
      <p:pic>
        <p:nvPicPr>
          <p:cNvPr id="20" name="Picture 19" descr="m3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301" y="1707774"/>
            <a:ext cx="783397" cy="597977"/>
          </a:xfrm>
          <a:prstGeom prst="rect">
            <a:avLst/>
          </a:prstGeom>
        </p:spPr>
      </p:pic>
      <p:pic>
        <p:nvPicPr>
          <p:cNvPr id="21" name="Picture 20" descr="m4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843" y="2820541"/>
            <a:ext cx="737093" cy="1709706"/>
          </a:xfrm>
          <a:prstGeom prst="rect">
            <a:avLst/>
          </a:prstGeom>
        </p:spPr>
      </p:pic>
      <p:pic>
        <p:nvPicPr>
          <p:cNvPr id="22" name="Picture 21" descr="m5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597" y="2914981"/>
            <a:ext cx="406459" cy="456816"/>
          </a:xfrm>
          <a:prstGeom prst="rect">
            <a:avLst/>
          </a:prstGeom>
        </p:spPr>
      </p:pic>
      <p:pic>
        <p:nvPicPr>
          <p:cNvPr id="23" name="Picture 22" descr="m6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7484" y="1149279"/>
            <a:ext cx="1470320" cy="1422469"/>
          </a:xfrm>
          <a:prstGeom prst="rect">
            <a:avLst/>
          </a:prstGeom>
        </p:spPr>
      </p:pic>
      <p:pic>
        <p:nvPicPr>
          <p:cNvPr id="25" name="Picture 24" descr="mm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152" y="655460"/>
            <a:ext cx="644643" cy="427076"/>
          </a:xfrm>
          <a:prstGeom prst="rect">
            <a:avLst/>
          </a:prstGeom>
        </p:spPr>
      </p:pic>
      <p:pic>
        <p:nvPicPr>
          <p:cNvPr id="12" name="Picture 11" descr="jjj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8913" y="2815921"/>
            <a:ext cx="1493407" cy="14359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97" y="3847976"/>
            <a:ext cx="174144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9435" y="468888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000" b="1" kern="0" dirty="0" smtClean="0">
                <a:solidFill>
                  <a:srgbClr val="211A52"/>
                </a:solidFill>
                <a:latin typeface="+mj-lt"/>
                <a:ea typeface="+mj-ea"/>
                <a:cs typeface="+mj-cs"/>
              </a:rPr>
              <a:t>Solid-</a:t>
            </a:r>
            <a:r>
              <a:rPr lang="da-DK" sz="2000" b="1" kern="0" dirty="0" err="1" smtClean="0">
                <a:solidFill>
                  <a:srgbClr val="211A52"/>
                </a:solidFill>
                <a:latin typeface="+mj-lt"/>
                <a:ea typeface="+mj-ea"/>
                <a:cs typeface="+mj-cs"/>
              </a:rPr>
              <a:t>fuel</a:t>
            </a:r>
            <a:r>
              <a:rPr lang="da-DK" sz="2000" b="1" kern="0" dirty="0" smtClean="0">
                <a:solidFill>
                  <a:srgbClr val="211A5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a-DK" sz="2000" b="1" kern="0" dirty="0" err="1">
                <a:solidFill>
                  <a:srgbClr val="211A52"/>
                </a:solidFill>
                <a:latin typeface="+mj-lt"/>
                <a:ea typeface="+mj-ea"/>
                <a:cs typeface="+mj-cs"/>
              </a:rPr>
              <a:t>use</a:t>
            </a:r>
            <a:r>
              <a:rPr lang="da-DK" sz="2000" b="1" kern="0" dirty="0">
                <a:solidFill>
                  <a:srgbClr val="211A52"/>
                </a:solidFill>
                <a:latin typeface="+mj-lt"/>
                <a:ea typeface="+mj-ea"/>
                <a:cs typeface="+mj-cs"/>
              </a:rPr>
              <a:t> &amp; air pollution </a:t>
            </a:r>
          </a:p>
        </p:txBody>
      </p:sp>
      <p:sp>
        <p:nvSpPr>
          <p:cNvPr id="14" name="Ellipse 19"/>
          <p:cNvSpPr/>
          <p:nvPr/>
        </p:nvSpPr>
        <p:spPr>
          <a:xfrm>
            <a:off x="3192796" y="1369824"/>
            <a:ext cx="2304256" cy="1545158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7386" y="4558892"/>
            <a:ext cx="226009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0000CC"/>
                </a:solidFill>
              </a:rPr>
              <a:t>In cold areas, heating requires more fuel than cooking during atmospheric inversions! </a:t>
            </a:r>
            <a:endParaRPr lang="en-GB" sz="1050" b="1" dirty="0">
              <a:solidFill>
                <a:srgbClr val="0000CC"/>
              </a:solidFill>
            </a:endParaRPr>
          </a:p>
        </p:txBody>
      </p:sp>
      <p:sp>
        <p:nvSpPr>
          <p:cNvPr id="24" name="Rectangle 29"/>
          <p:cNvSpPr/>
          <p:nvPr/>
        </p:nvSpPr>
        <p:spPr>
          <a:xfrm>
            <a:off x="2195736" y="4558893"/>
            <a:ext cx="2376263" cy="551090"/>
          </a:xfrm>
          <a:prstGeom prst="rect">
            <a:avLst/>
          </a:prstGeom>
          <a:solidFill>
            <a:srgbClr val="0000CC"/>
          </a:solidFill>
        </p:spPr>
        <p:txBody>
          <a:bodyPr wrap="square" tIns="90000" bIns="9000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Residential wood heating is a major source of PM in Europe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6" name="Lige pilforbindelse 41"/>
          <p:cNvCxnSpPr>
            <a:stCxn id="16" idx="0"/>
          </p:cNvCxnSpPr>
          <p:nvPr/>
        </p:nvCxnSpPr>
        <p:spPr>
          <a:xfrm flipH="1" flipV="1">
            <a:off x="1939356" y="4153645"/>
            <a:ext cx="3878079" cy="40524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48"/>
          <p:cNvCxnSpPr>
            <a:stCxn id="16" idx="0"/>
          </p:cNvCxnSpPr>
          <p:nvPr/>
        </p:nvCxnSpPr>
        <p:spPr>
          <a:xfrm flipV="1">
            <a:off x="5817435" y="3055052"/>
            <a:ext cx="141478" cy="150384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51"/>
          <p:cNvCxnSpPr>
            <a:stCxn id="16" idx="0"/>
          </p:cNvCxnSpPr>
          <p:nvPr/>
        </p:nvCxnSpPr>
        <p:spPr>
          <a:xfrm flipV="1">
            <a:off x="5817435" y="1630868"/>
            <a:ext cx="1073985" cy="292802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46"/>
          <p:cNvCxnSpPr>
            <a:stCxn id="16" idx="0"/>
          </p:cNvCxnSpPr>
          <p:nvPr/>
        </p:nvCxnSpPr>
        <p:spPr>
          <a:xfrm flipH="1" flipV="1">
            <a:off x="4572001" y="2359138"/>
            <a:ext cx="1245434" cy="219975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2"/>
          <p:cNvCxnSpPr>
            <a:stCxn id="16" idx="0"/>
          </p:cNvCxnSpPr>
          <p:nvPr/>
        </p:nvCxnSpPr>
        <p:spPr>
          <a:xfrm flipH="1" flipV="1">
            <a:off x="1536829" y="2316486"/>
            <a:ext cx="4280606" cy="224240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41"/>
          <p:cNvCxnSpPr>
            <a:stCxn id="24" idx="0"/>
          </p:cNvCxnSpPr>
          <p:nvPr/>
        </p:nvCxnSpPr>
        <p:spPr>
          <a:xfrm flipV="1">
            <a:off x="3383868" y="2857501"/>
            <a:ext cx="540060" cy="170139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672" y="297180"/>
            <a:ext cx="8424936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kern="0" dirty="0" smtClean="0">
                <a:solidFill>
                  <a:srgbClr val="211A52"/>
                </a:solidFill>
                <a:latin typeface="+mj-lt"/>
                <a:ea typeface="+mj-ea"/>
                <a:cs typeface="+mj-cs"/>
              </a:rPr>
              <a:t>Traditional installations &amp; certified appliances</a:t>
            </a:r>
            <a:endParaRPr lang="en-GB" sz="2000" b="1" kern="0" dirty="0">
              <a:solidFill>
                <a:srgbClr val="211A5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5108" y="2994660"/>
            <a:ext cx="277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i="1" dirty="0" smtClean="0">
                <a:solidFill>
                  <a:srgbClr val="211A52"/>
                </a:solidFill>
              </a:rPr>
              <a:t>Heating and </a:t>
            </a:r>
            <a:r>
              <a:rPr lang="da-DK" sz="900" i="1" dirty="0" err="1" smtClean="0">
                <a:solidFill>
                  <a:srgbClr val="211A52"/>
                </a:solidFill>
              </a:rPr>
              <a:t>cooking</a:t>
            </a:r>
            <a:r>
              <a:rPr lang="da-DK" sz="900" i="1" dirty="0" smtClean="0">
                <a:solidFill>
                  <a:srgbClr val="211A52"/>
                </a:solidFill>
              </a:rPr>
              <a:t> </a:t>
            </a:r>
            <a:r>
              <a:rPr lang="da-DK" sz="900" i="1" dirty="0" err="1" smtClean="0">
                <a:solidFill>
                  <a:srgbClr val="211A52"/>
                </a:solidFill>
              </a:rPr>
              <a:t>using</a:t>
            </a:r>
            <a:r>
              <a:rPr lang="da-DK" sz="900" i="1" dirty="0" smtClean="0">
                <a:solidFill>
                  <a:srgbClr val="211A52"/>
                </a:solidFill>
              </a:rPr>
              <a:t> </a:t>
            </a:r>
            <a:r>
              <a:rPr lang="da-DK" sz="900" i="1" dirty="0" err="1" smtClean="0">
                <a:solidFill>
                  <a:srgbClr val="211A52"/>
                </a:solidFill>
              </a:rPr>
              <a:t>wood</a:t>
            </a:r>
            <a:r>
              <a:rPr lang="da-DK" sz="900" i="1" dirty="0" smtClean="0">
                <a:solidFill>
                  <a:srgbClr val="211A52"/>
                </a:solidFill>
              </a:rPr>
              <a:t>/</a:t>
            </a:r>
            <a:r>
              <a:rPr lang="da-DK" sz="900" i="1" dirty="0" err="1" smtClean="0">
                <a:solidFill>
                  <a:srgbClr val="211A52"/>
                </a:solidFill>
              </a:rPr>
              <a:t>coal</a:t>
            </a:r>
            <a:r>
              <a:rPr lang="da-DK" sz="900" i="1" dirty="0" smtClean="0">
                <a:solidFill>
                  <a:srgbClr val="211A52"/>
                </a:solidFill>
              </a:rPr>
              <a:t> in Spain, </a:t>
            </a:r>
            <a:r>
              <a:rPr lang="da-DK" sz="900" i="1" dirty="0" err="1" smtClean="0">
                <a:solidFill>
                  <a:srgbClr val="211A52"/>
                </a:solidFill>
              </a:rPr>
              <a:t>Galician</a:t>
            </a:r>
            <a:r>
              <a:rPr lang="da-DK" sz="900" i="1" dirty="0" smtClean="0">
                <a:solidFill>
                  <a:srgbClr val="211A52"/>
                </a:solidFill>
              </a:rPr>
              <a:t> cast-</a:t>
            </a:r>
            <a:r>
              <a:rPr lang="da-DK" sz="900" i="1" dirty="0" err="1" smtClean="0">
                <a:solidFill>
                  <a:srgbClr val="211A52"/>
                </a:solidFill>
              </a:rPr>
              <a:t>iron</a:t>
            </a:r>
            <a:r>
              <a:rPr lang="da-DK" sz="900" i="1" dirty="0" smtClean="0">
                <a:solidFill>
                  <a:srgbClr val="211A52"/>
                </a:solidFill>
              </a:rPr>
              <a:t> </a:t>
            </a:r>
            <a:r>
              <a:rPr lang="da-DK" sz="900" i="1" dirty="0" err="1" smtClean="0">
                <a:solidFill>
                  <a:srgbClr val="211A52"/>
                </a:solidFill>
              </a:rPr>
              <a:t>stove</a:t>
            </a:r>
            <a:r>
              <a:rPr lang="da-DK" sz="900" i="1" dirty="0" smtClean="0">
                <a:solidFill>
                  <a:srgbClr val="211A52"/>
                </a:solidFill>
              </a:rPr>
              <a:t>, 2013</a:t>
            </a:r>
            <a:endParaRPr lang="da-DK" sz="900" i="1" dirty="0">
              <a:solidFill>
                <a:srgbClr val="211A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3017" y="522901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i="1" dirty="0" err="1" smtClean="0">
                <a:solidFill>
                  <a:srgbClr val="211A52"/>
                </a:solidFill>
              </a:rPr>
              <a:t>Recreational</a:t>
            </a:r>
            <a:r>
              <a:rPr lang="da-DK" sz="900" i="1" dirty="0" smtClean="0">
                <a:solidFill>
                  <a:srgbClr val="211A52"/>
                </a:solidFill>
              </a:rPr>
              <a:t> </a:t>
            </a:r>
            <a:r>
              <a:rPr lang="da-DK" sz="900" i="1" dirty="0" err="1" smtClean="0">
                <a:solidFill>
                  <a:srgbClr val="211A52"/>
                </a:solidFill>
              </a:rPr>
              <a:t>wood</a:t>
            </a:r>
            <a:r>
              <a:rPr lang="da-DK" sz="900" i="1" dirty="0" smtClean="0">
                <a:solidFill>
                  <a:srgbClr val="211A52"/>
                </a:solidFill>
              </a:rPr>
              <a:t> heat in Europe </a:t>
            </a:r>
          </a:p>
          <a:p>
            <a:r>
              <a:rPr lang="da-DK" sz="900" i="1" dirty="0" smtClean="0">
                <a:solidFill>
                  <a:srgbClr val="211A52"/>
                </a:solidFill>
              </a:rPr>
              <a:t>Open fire, </a:t>
            </a:r>
            <a:r>
              <a:rPr lang="da-DK" sz="900" i="1" dirty="0" smtClean="0">
                <a:solidFill>
                  <a:srgbClr val="211A52"/>
                </a:solidFill>
              </a:rPr>
              <a:t>2016</a:t>
            </a:r>
            <a:endParaRPr lang="da-DK" sz="900" i="1" dirty="0">
              <a:solidFill>
                <a:srgbClr val="211A5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"/>
          <a:stretch/>
        </p:blipFill>
        <p:spPr bwMode="auto">
          <a:xfrm>
            <a:off x="1768534" y="1257851"/>
            <a:ext cx="2665619" cy="172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07" y="3541824"/>
            <a:ext cx="2665619" cy="16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032" y="1443762"/>
            <a:ext cx="10518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i="1" dirty="0" smtClean="0">
                <a:solidFill>
                  <a:schemeClr val="bg1"/>
                </a:solidFill>
              </a:rPr>
              <a:t>© Carvalho,2013</a:t>
            </a:r>
          </a:p>
        </p:txBody>
      </p:sp>
      <p:sp>
        <p:nvSpPr>
          <p:cNvPr id="3" name="Rektangel 2"/>
          <p:cNvSpPr/>
          <p:nvPr/>
        </p:nvSpPr>
        <p:spPr>
          <a:xfrm>
            <a:off x="4694292" y="481236"/>
            <a:ext cx="2796243" cy="4320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672" y="297180"/>
            <a:ext cx="8424936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kern="0" dirty="0" smtClean="0">
                <a:solidFill>
                  <a:srgbClr val="211A52"/>
                </a:solidFill>
                <a:latin typeface="+mj-lt"/>
                <a:ea typeface="+mj-ea"/>
                <a:cs typeface="+mj-cs"/>
              </a:rPr>
              <a:t>Traditional (22 Mo) &amp; certified appliances (41 Mo)</a:t>
            </a:r>
            <a:endParaRPr lang="en-GB" sz="2000" b="1" kern="0" dirty="0">
              <a:solidFill>
                <a:srgbClr val="211A5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5108" y="2994660"/>
            <a:ext cx="277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i="1" dirty="0" smtClean="0">
                <a:solidFill>
                  <a:srgbClr val="211A52"/>
                </a:solidFill>
              </a:rPr>
              <a:t>Heating and </a:t>
            </a:r>
            <a:r>
              <a:rPr lang="da-DK" sz="900" i="1" dirty="0" err="1" smtClean="0">
                <a:solidFill>
                  <a:srgbClr val="211A52"/>
                </a:solidFill>
              </a:rPr>
              <a:t>cooking</a:t>
            </a:r>
            <a:r>
              <a:rPr lang="da-DK" sz="900" i="1" dirty="0" smtClean="0">
                <a:solidFill>
                  <a:srgbClr val="211A52"/>
                </a:solidFill>
              </a:rPr>
              <a:t> in Spain, </a:t>
            </a:r>
          </a:p>
          <a:p>
            <a:r>
              <a:rPr lang="da-DK" sz="900" i="1" dirty="0" err="1" smtClean="0">
                <a:solidFill>
                  <a:srgbClr val="211A52"/>
                </a:solidFill>
              </a:rPr>
              <a:t>Galician</a:t>
            </a:r>
            <a:r>
              <a:rPr lang="da-DK" sz="900" i="1" dirty="0" smtClean="0">
                <a:solidFill>
                  <a:srgbClr val="211A52"/>
                </a:solidFill>
              </a:rPr>
              <a:t> cast-</a:t>
            </a:r>
            <a:r>
              <a:rPr lang="da-DK" sz="900" i="1" dirty="0" err="1" smtClean="0">
                <a:solidFill>
                  <a:srgbClr val="211A52"/>
                </a:solidFill>
              </a:rPr>
              <a:t>iron</a:t>
            </a:r>
            <a:r>
              <a:rPr lang="da-DK" sz="900" i="1" dirty="0" smtClean="0">
                <a:solidFill>
                  <a:srgbClr val="211A52"/>
                </a:solidFill>
              </a:rPr>
              <a:t> </a:t>
            </a:r>
            <a:r>
              <a:rPr lang="da-DK" sz="900" i="1" dirty="0" err="1" smtClean="0">
                <a:solidFill>
                  <a:srgbClr val="211A52"/>
                </a:solidFill>
              </a:rPr>
              <a:t>stove</a:t>
            </a:r>
            <a:r>
              <a:rPr lang="da-DK" sz="900" i="1" dirty="0" smtClean="0">
                <a:solidFill>
                  <a:srgbClr val="211A52"/>
                </a:solidFill>
              </a:rPr>
              <a:t>, 2013</a:t>
            </a:r>
            <a:endParaRPr lang="da-DK" sz="900" i="1" dirty="0">
              <a:solidFill>
                <a:srgbClr val="211A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3017" y="522901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i="1" dirty="0" err="1" smtClean="0">
                <a:solidFill>
                  <a:srgbClr val="211A52"/>
                </a:solidFill>
              </a:rPr>
              <a:t>Recreational</a:t>
            </a:r>
            <a:r>
              <a:rPr lang="da-DK" sz="900" i="1" dirty="0" smtClean="0">
                <a:solidFill>
                  <a:srgbClr val="211A52"/>
                </a:solidFill>
              </a:rPr>
              <a:t> </a:t>
            </a:r>
            <a:r>
              <a:rPr lang="da-DK" sz="900" i="1" dirty="0" err="1" smtClean="0">
                <a:solidFill>
                  <a:srgbClr val="211A52"/>
                </a:solidFill>
              </a:rPr>
              <a:t>wood</a:t>
            </a:r>
            <a:r>
              <a:rPr lang="da-DK" sz="900" i="1" dirty="0" smtClean="0">
                <a:solidFill>
                  <a:srgbClr val="211A52"/>
                </a:solidFill>
              </a:rPr>
              <a:t> heat in Europe </a:t>
            </a:r>
          </a:p>
          <a:p>
            <a:r>
              <a:rPr lang="da-DK" sz="900" i="1" dirty="0" smtClean="0">
                <a:solidFill>
                  <a:srgbClr val="211A52"/>
                </a:solidFill>
              </a:rPr>
              <a:t>Open fire, 2014</a:t>
            </a:r>
            <a:endParaRPr lang="da-DK" sz="900" i="1" dirty="0">
              <a:solidFill>
                <a:srgbClr val="211A5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"/>
          <a:stretch/>
        </p:blipFill>
        <p:spPr bwMode="auto">
          <a:xfrm>
            <a:off x="1768534" y="1257851"/>
            <a:ext cx="2665619" cy="172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141743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smtClean="0">
                <a:solidFill>
                  <a:srgbClr val="211A52"/>
                </a:solidFill>
              </a:rPr>
              <a:t>All over Europe</a:t>
            </a:r>
          </a:p>
          <a:p>
            <a:pPr algn="ctr"/>
            <a:r>
              <a:rPr lang="da-DK" sz="1100" dirty="0" smtClean="0">
                <a:solidFill>
                  <a:srgbClr val="211A52"/>
                </a:solidFill>
              </a:rPr>
              <a:t>Wide range </a:t>
            </a:r>
            <a:r>
              <a:rPr lang="da-DK" sz="1100" dirty="0" err="1" smtClean="0">
                <a:solidFill>
                  <a:srgbClr val="211A52"/>
                </a:solidFill>
              </a:rPr>
              <a:t>loads</a:t>
            </a:r>
            <a:endParaRPr lang="da-DK" sz="1100" dirty="0" smtClean="0">
              <a:solidFill>
                <a:srgbClr val="211A52"/>
              </a:solidFill>
            </a:endParaRPr>
          </a:p>
          <a:p>
            <a:pPr algn="ctr"/>
            <a:r>
              <a:rPr lang="da-DK" sz="1100" dirty="0">
                <a:solidFill>
                  <a:srgbClr val="211A52"/>
                </a:solidFill>
              </a:rPr>
              <a:t>1</a:t>
            </a:r>
            <a:r>
              <a:rPr lang="da-DK" sz="1100" dirty="0" smtClean="0">
                <a:solidFill>
                  <a:srgbClr val="211A52"/>
                </a:solidFill>
              </a:rPr>
              <a:t>-6 kg/h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129" y="1608449"/>
            <a:ext cx="11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211A52"/>
                </a:solidFill>
              </a:rPr>
              <a:t>Rural Areas </a:t>
            </a:r>
          </a:p>
          <a:p>
            <a:pPr algn="ctr"/>
            <a:r>
              <a:rPr lang="en-GB" sz="1100" b="1" dirty="0" smtClean="0">
                <a:solidFill>
                  <a:srgbClr val="211A52"/>
                </a:solidFill>
              </a:rPr>
              <a:t>Mediterranean </a:t>
            </a:r>
          </a:p>
          <a:p>
            <a:pPr algn="ctr"/>
            <a:r>
              <a:rPr lang="en-GB" sz="1100" dirty="0" smtClean="0">
                <a:solidFill>
                  <a:srgbClr val="211A52"/>
                </a:solidFill>
              </a:rPr>
              <a:t>High loads</a:t>
            </a:r>
          </a:p>
          <a:p>
            <a:pPr algn="ctr"/>
            <a:r>
              <a:rPr lang="en-GB" sz="1100" dirty="0" smtClean="0">
                <a:solidFill>
                  <a:srgbClr val="211A52"/>
                </a:solidFill>
              </a:rPr>
              <a:t>2-4 kg/h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07" y="3541824"/>
            <a:ext cx="2665619" cy="16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032" y="1443762"/>
            <a:ext cx="10518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i="1" dirty="0" smtClean="0">
                <a:solidFill>
                  <a:schemeClr val="bg1"/>
                </a:solidFill>
              </a:rPr>
              <a:t>© Carvalho,2013</a:t>
            </a: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/>
          <a:stretch/>
        </p:blipFill>
        <p:spPr bwMode="auto">
          <a:xfrm>
            <a:off x="4694292" y="1245030"/>
            <a:ext cx="2637204" cy="17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28" y="3565098"/>
            <a:ext cx="2641768" cy="16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8"/>
          <p:cNvSpPr txBox="1"/>
          <p:nvPr/>
        </p:nvSpPr>
        <p:spPr>
          <a:xfrm>
            <a:off x="7331496" y="167459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err="1" smtClean="0">
                <a:solidFill>
                  <a:srgbClr val="211A52"/>
                </a:solidFill>
              </a:rPr>
              <a:t>Primary</a:t>
            </a:r>
            <a:r>
              <a:rPr lang="da-DK" sz="1100" b="1" dirty="0" smtClean="0">
                <a:solidFill>
                  <a:srgbClr val="211A52"/>
                </a:solidFill>
              </a:rPr>
              <a:t> </a:t>
            </a:r>
            <a:r>
              <a:rPr lang="da-DK" sz="1100" b="1" dirty="0" err="1" smtClean="0">
                <a:solidFill>
                  <a:srgbClr val="211A52"/>
                </a:solidFill>
              </a:rPr>
              <a:t>Mediterranean</a:t>
            </a:r>
            <a:r>
              <a:rPr lang="da-DK" sz="1100" b="1" dirty="0" smtClean="0">
                <a:solidFill>
                  <a:srgbClr val="211A52"/>
                </a:solidFill>
              </a:rPr>
              <a:t> </a:t>
            </a:r>
            <a:r>
              <a:rPr lang="da-DK" sz="1100" dirty="0" smtClean="0">
                <a:solidFill>
                  <a:srgbClr val="211A52"/>
                </a:solidFill>
              </a:rPr>
              <a:t>High </a:t>
            </a:r>
            <a:r>
              <a:rPr lang="da-DK" sz="1100" dirty="0" err="1" smtClean="0">
                <a:solidFill>
                  <a:srgbClr val="211A52"/>
                </a:solidFill>
              </a:rPr>
              <a:t>loads</a:t>
            </a:r>
            <a:endParaRPr lang="da-DK" sz="1100" dirty="0" smtClean="0">
              <a:solidFill>
                <a:srgbClr val="211A52"/>
              </a:solidFill>
            </a:endParaRPr>
          </a:p>
          <a:p>
            <a:pPr algn="ctr"/>
            <a:endParaRPr lang="da-DK" sz="1100" dirty="0" smtClean="0">
              <a:solidFill>
                <a:srgbClr val="211A52"/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7490535" y="3928837"/>
            <a:ext cx="1050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err="1" smtClean="0">
                <a:solidFill>
                  <a:srgbClr val="211A52"/>
                </a:solidFill>
              </a:rPr>
              <a:t>Secondary</a:t>
            </a:r>
            <a:r>
              <a:rPr lang="da-DK" sz="1100" b="1" dirty="0" smtClean="0">
                <a:solidFill>
                  <a:srgbClr val="211A52"/>
                </a:solidFill>
              </a:rPr>
              <a:t> Nordic </a:t>
            </a:r>
          </a:p>
          <a:p>
            <a:pPr algn="ctr"/>
            <a:r>
              <a:rPr lang="da-DK" sz="1100" dirty="0" smtClean="0">
                <a:solidFill>
                  <a:srgbClr val="211A52"/>
                </a:solidFill>
              </a:rPr>
              <a:t>Low </a:t>
            </a:r>
            <a:r>
              <a:rPr lang="da-DK" sz="1100" dirty="0" err="1" smtClean="0">
                <a:solidFill>
                  <a:srgbClr val="211A52"/>
                </a:solidFill>
              </a:rPr>
              <a:t>loads</a:t>
            </a:r>
            <a:endParaRPr lang="da-DK" sz="1100" dirty="0" smtClean="0">
              <a:solidFill>
                <a:srgbClr val="211A52"/>
              </a:solidFill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4694292" y="300494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i="1" dirty="0" smtClean="0">
                <a:solidFill>
                  <a:srgbClr val="211A52"/>
                </a:solidFill>
              </a:rPr>
              <a:t>Heating </a:t>
            </a:r>
            <a:r>
              <a:rPr lang="da-DK" sz="900" i="1" dirty="0" err="1" smtClean="0">
                <a:solidFill>
                  <a:srgbClr val="211A52"/>
                </a:solidFill>
              </a:rPr>
              <a:t>winter</a:t>
            </a:r>
            <a:r>
              <a:rPr lang="da-DK" sz="900" i="1" dirty="0" smtClean="0">
                <a:solidFill>
                  <a:srgbClr val="211A52"/>
                </a:solidFill>
              </a:rPr>
              <a:t> in Spain. Portugal</a:t>
            </a:r>
          </a:p>
          <a:p>
            <a:r>
              <a:rPr lang="da-DK" sz="900" i="1" dirty="0" err="1" smtClean="0">
                <a:solidFill>
                  <a:srgbClr val="211A52"/>
                </a:solidFill>
              </a:rPr>
              <a:t>Insert</a:t>
            </a:r>
            <a:r>
              <a:rPr lang="da-DK" sz="900" i="1" dirty="0" smtClean="0">
                <a:solidFill>
                  <a:srgbClr val="211A52"/>
                </a:solidFill>
              </a:rPr>
              <a:t>, 2016</a:t>
            </a:r>
            <a:endParaRPr lang="da-DK" sz="900" i="1" dirty="0">
              <a:solidFill>
                <a:srgbClr val="211A52"/>
              </a:solidFill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4694292" y="517925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i="1" dirty="0">
                <a:solidFill>
                  <a:srgbClr val="211A52"/>
                </a:solidFill>
              </a:rPr>
              <a:t>Heating</a:t>
            </a:r>
            <a:r>
              <a:rPr lang="da-DK" sz="1000" i="1" dirty="0">
                <a:solidFill>
                  <a:srgbClr val="211A52"/>
                </a:solidFill>
              </a:rPr>
              <a:t> and </a:t>
            </a:r>
            <a:r>
              <a:rPr lang="da-DK" sz="1000" i="1" dirty="0" err="1" smtClean="0">
                <a:solidFill>
                  <a:srgbClr val="211A52"/>
                </a:solidFill>
              </a:rPr>
              <a:t>cosiness</a:t>
            </a:r>
            <a:r>
              <a:rPr lang="da-DK" sz="1000" i="1" dirty="0" smtClean="0">
                <a:solidFill>
                  <a:srgbClr val="211A52"/>
                </a:solidFill>
              </a:rPr>
              <a:t> , </a:t>
            </a:r>
            <a:r>
              <a:rPr lang="da-DK" sz="1000" i="1" dirty="0" err="1" smtClean="0">
                <a:solidFill>
                  <a:srgbClr val="211A52"/>
                </a:solidFill>
              </a:rPr>
              <a:t>winter</a:t>
            </a:r>
            <a:r>
              <a:rPr lang="da-DK" sz="1000" i="1" dirty="0" smtClean="0">
                <a:solidFill>
                  <a:srgbClr val="211A52"/>
                </a:solidFill>
              </a:rPr>
              <a:t>  in </a:t>
            </a:r>
            <a:r>
              <a:rPr lang="da-DK" sz="900" i="1" dirty="0" smtClean="0">
                <a:solidFill>
                  <a:srgbClr val="211A52"/>
                </a:solidFill>
              </a:rPr>
              <a:t>Denmark,</a:t>
            </a:r>
            <a:r>
              <a:rPr lang="da-DK" sz="1000" i="1" dirty="0" smtClean="0">
                <a:solidFill>
                  <a:srgbClr val="211A52"/>
                </a:solidFill>
              </a:rPr>
              <a:t> 2014</a:t>
            </a:r>
            <a:endParaRPr lang="da-DK" sz="1000" i="1" dirty="0">
              <a:solidFill>
                <a:srgbClr val="211A52"/>
              </a:solidFill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6308846" y="2569468"/>
            <a:ext cx="1022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700" i="1" dirty="0" smtClean="0">
                <a:solidFill>
                  <a:schemeClr val="bg1"/>
                </a:solidFill>
              </a:rPr>
              <a:t>EN </a:t>
            </a:r>
            <a:r>
              <a:rPr lang="da-DK" sz="700" i="1" dirty="0" err="1" smtClean="0">
                <a:solidFill>
                  <a:schemeClr val="bg1"/>
                </a:solidFill>
              </a:rPr>
              <a:t>ecolabel</a:t>
            </a:r>
            <a:r>
              <a:rPr lang="da-DK" sz="700" i="1" dirty="0" smtClean="0">
                <a:solidFill>
                  <a:schemeClr val="bg1"/>
                </a:solidFill>
              </a:rPr>
              <a:t> Portugal</a:t>
            </a:r>
          </a:p>
          <a:p>
            <a:r>
              <a:rPr lang="da-DK" sz="700" i="1" dirty="0">
                <a:solidFill>
                  <a:schemeClr val="bg1"/>
                </a:solidFill>
              </a:rPr>
              <a:t>© </a:t>
            </a:r>
            <a:r>
              <a:rPr lang="da-DK" sz="700" i="1" dirty="0" smtClean="0">
                <a:solidFill>
                  <a:schemeClr val="bg1"/>
                </a:solidFill>
              </a:rPr>
              <a:t>Solzaima,2016</a:t>
            </a:r>
            <a:endParaRPr lang="da-DK" sz="700" i="1" dirty="0">
              <a:solidFill>
                <a:schemeClr val="bg1"/>
              </a:solidFill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6372200" y="4746258"/>
            <a:ext cx="108699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700" i="1" dirty="0" smtClean="0">
              <a:solidFill>
                <a:schemeClr val="bg1"/>
              </a:solidFill>
            </a:endParaRPr>
          </a:p>
          <a:p>
            <a:r>
              <a:rPr lang="da-DK" sz="700" i="1" dirty="0" err="1" smtClean="0">
                <a:solidFill>
                  <a:schemeClr val="bg1"/>
                </a:solidFill>
              </a:rPr>
              <a:t>Ecolabel</a:t>
            </a:r>
            <a:r>
              <a:rPr lang="da-DK" sz="700" i="1" dirty="0" smtClean="0">
                <a:solidFill>
                  <a:schemeClr val="bg1"/>
                </a:solidFill>
              </a:rPr>
              <a:t> </a:t>
            </a:r>
            <a:r>
              <a:rPr lang="da-DK" sz="700" i="1" dirty="0" err="1">
                <a:solidFill>
                  <a:schemeClr val="bg1"/>
                </a:solidFill>
              </a:rPr>
              <a:t>swan</a:t>
            </a:r>
            <a:r>
              <a:rPr lang="da-DK" sz="700" i="1" dirty="0">
                <a:solidFill>
                  <a:schemeClr val="bg1"/>
                </a:solidFill>
              </a:rPr>
              <a:t> </a:t>
            </a:r>
          </a:p>
          <a:p>
            <a:endParaRPr lang="da-DK" sz="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80" y="2880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da-DK" sz="2000" b="1" dirty="0" err="1"/>
              <a:t>Comparing</a:t>
            </a:r>
            <a:r>
              <a:rPr lang="da-DK" sz="2000" b="1" dirty="0"/>
              <a:t> </a:t>
            </a:r>
            <a:r>
              <a:rPr lang="da-DK" sz="2000" b="1" dirty="0" err="1"/>
              <a:t>two</a:t>
            </a:r>
            <a:r>
              <a:rPr lang="da-DK" sz="2000" b="1" dirty="0"/>
              <a:t> </a:t>
            </a:r>
            <a:r>
              <a:rPr lang="da-DK" sz="2000" b="1" dirty="0" err="1"/>
              <a:t>contexts</a:t>
            </a:r>
            <a:endParaRPr lang="da-DK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8676456" y="2713484"/>
            <a:ext cx="2964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/>
          <p:cNvSpPr txBox="1"/>
          <p:nvPr/>
        </p:nvSpPr>
        <p:spPr>
          <a:xfrm>
            <a:off x="1833546" y="1273324"/>
            <a:ext cx="19463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Portugal</a:t>
            </a:r>
          </a:p>
          <a:p>
            <a:pPr algn="ctr"/>
            <a:r>
              <a:rPr lang="da-DK" sz="1500" dirty="0" smtClean="0">
                <a:solidFill>
                  <a:srgbClr val="002060"/>
                </a:solidFill>
              </a:rPr>
              <a:t>~1.5 Mo installations</a:t>
            </a:r>
            <a:endParaRPr lang="da-DK" sz="1500" dirty="0">
              <a:solidFill>
                <a:srgbClr val="002060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231027"/>
              </p:ext>
            </p:extLst>
          </p:nvPr>
        </p:nvGraphicFramePr>
        <p:xfrm>
          <a:off x="467544" y="1921396"/>
          <a:ext cx="388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19357" y="4211574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>
                <a:solidFill>
                  <a:srgbClr val="002060"/>
                </a:solidFill>
              </a:rPr>
              <a:t>35.342 </a:t>
            </a:r>
            <a:r>
              <a:rPr lang="da-DK" sz="1500" b="1" dirty="0" smtClean="0">
                <a:solidFill>
                  <a:srgbClr val="002060"/>
                </a:solidFill>
              </a:rPr>
              <a:t>TJ/</a:t>
            </a:r>
            <a:r>
              <a:rPr lang="da-DK" sz="1500" b="1" dirty="0" err="1" smtClean="0">
                <a:solidFill>
                  <a:srgbClr val="002060"/>
                </a:solidFill>
              </a:rPr>
              <a:t>primary</a:t>
            </a:r>
            <a:r>
              <a:rPr lang="da-DK" sz="1500" b="1" dirty="0" smtClean="0">
                <a:solidFill>
                  <a:srgbClr val="002060"/>
                </a:solidFill>
              </a:rPr>
              <a:t> heat</a:t>
            </a:r>
            <a:endParaRPr lang="da-DK" sz="15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718815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kt PM2.5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49970" y="1273324"/>
            <a:ext cx="19463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Denmark</a:t>
            </a:r>
          </a:p>
          <a:p>
            <a:pPr algn="ctr"/>
            <a:r>
              <a:rPr lang="da-DK" sz="1500" dirty="0" smtClean="0">
                <a:solidFill>
                  <a:srgbClr val="002060"/>
                </a:solidFill>
              </a:rPr>
              <a:t>~0.7 Mo </a:t>
            </a:r>
            <a:r>
              <a:rPr lang="da-DK" sz="1500" dirty="0">
                <a:solidFill>
                  <a:srgbClr val="002060"/>
                </a:solidFill>
              </a:rPr>
              <a:t>installations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51910" y="4202926"/>
            <a:ext cx="2648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 smtClean="0">
                <a:solidFill>
                  <a:srgbClr val="002060"/>
                </a:solidFill>
              </a:rPr>
              <a:t>31.190 TJ/</a:t>
            </a:r>
            <a:r>
              <a:rPr lang="da-DK" sz="1500" b="1" dirty="0" err="1" smtClean="0">
                <a:solidFill>
                  <a:srgbClr val="002060"/>
                </a:solidFill>
              </a:rPr>
              <a:t>secondary</a:t>
            </a:r>
            <a:r>
              <a:rPr lang="da-DK" sz="1500" b="1" dirty="0" smtClean="0">
                <a:solidFill>
                  <a:srgbClr val="002060"/>
                </a:solidFill>
              </a:rPr>
              <a:t> heat</a:t>
            </a:r>
          </a:p>
          <a:p>
            <a:r>
              <a:rPr lang="da-DK" sz="1500" b="1" dirty="0" smtClean="0">
                <a:solidFill>
                  <a:srgbClr val="FFC000"/>
                </a:solidFill>
              </a:rPr>
              <a:t>~30% pellet boilers/</a:t>
            </a:r>
            <a:r>
              <a:rPr lang="da-DK" sz="1500" b="1" dirty="0" err="1" smtClean="0">
                <a:solidFill>
                  <a:srgbClr val="FFC000"/>
                </a:solidFill>
              </a:rPr>
              <a:t>stoves</a:t>
            </a:r>
            <a:r>
              <a:rPr lang="da-DK" sz="1500" b="1" dirty="0" smtClean="0">
                <a:solidFill>
                  <a:srgbClr val="FFC000"/>
                </a:solidFill>
              </a:rPr>
              <a:t>!</a:t>
            </a:r>
            <a:endParaRPr lang="da-DK" sz="1500" b="1" dirty="0">
              <a:solidFill>
                <a:srgbClr val="FFC000"/>
              </a:solidFill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091050" y="4718831"/>
            <a:ext cx="1233042" cy="323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 kt PM2.5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731147"/>
              </p:ext>
            </p:extLst>
          </p:nvPr>
        </p:nvGraphicFramePr>
        <p:xfrm>
          <a:off x="931093" y="1705372"/>
          <a:ext cx="3437082" cy="288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97782"/>
              </p:ext>
            </p:extLst>
          </p:nvPr>
        </p:nvGraphicFramePr>
        <p:xfrm>
          <a:off x="4860032" y="1703452"/>
          <a:ext cx="3431427" cy="277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1520" y="5157981"/>
            <a:ext cx="48245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9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Gonçalves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 et al. Inventory of fine particulate organic compound emissions from residential wood combustion in Portugal. Atmospheric Environment, 50, 297-306,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2012. </a:t>
            </a:r>
            <a:endParaRPr lang="da-DK" sz="9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4" y="52657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da-DK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Danish Centre for Energy and Environment, 2013. </a:t>
            </a:r>
            <a:endParaRPr lang="da-DK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18" grpId="0">
        <p:bldAsOne/>
      </p:bldGraphic>
      <p:bldP spid="14" grpId="0"/>
      <p:bldP spid="16" grpId="0"/>
      <p:bldP spid="24" grpId="0"/>
      <p:bldP spid="2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880"/>
            <a:ext cx="8229600" cy="828436"/>
          </a:xfrm>
        </p:spPr>
        <p:txBody>
          <a:bodyPr>
            <a:normAutofit/>
          </a:bodyPr>
          <a:lstStyle/>
          <a:p>
            <a:r>
              <a:rPr lang="en-GB" sz="2000" b="1" kern="0" spc="100" dirty="0">
                <a:solidFill>
                  <a:srgbClr val="211A52"/>
                </a:solidFill>
              </a:rPr>
              <a:t>Performance: retrofits &amp; automation</a:t>
            </a:r>
            <a:br>
              <a:rPr lang="en-GB" sz="2000" b="1" kern="0" spc="100" dirty="0">
                <a:solidFill>
                  <a:srgbClr val="211A52"/>
                </a:solidFill>
              </a:rPr>
            </a:br>
            <a:r>
              <a:rPr lang="da-DK" sz="1600" i="1" kern="0" spc="100" dirty="0" err="1" smtClean="0">
                <a:solidFill>
                  <a:srgbClr val="FF0000"/>
                </a:solidFill>
              </a:rPr>
              <a:t>Simulating</a:t>
            </a:r>
            <a:r>
              <a:rPr lang="da-DK" sz="1600" i="1" kern="0" spc="100" dirty="0" smtClean="0">
                <a:solidFill>
                  <a:srgbClr val="FF0000"/>
                </a:solidFill>
              </a:rPr>
              <a:t> </a:t>
            </a:r>
            <a:r>
              <a:rPr lang="da-DK" sz="1600" i="1" kern="0" spc="100" dirty="0">
                <a:solidFill>
                  <a:srgbClr val="FF0000"/>
                </a:solidFill>
              </a:rPr>
              <a:t>real-</a:t>
            </a:r>
            <a:r>
              <a:rPr lang="da-DK" sz="1600" i="1" kern="0" spc="100" dirty="0" err="1">
                <a:solidFill>
                  <a:srgbClr val="FF0000"/>
                </a:solidFill>
              </a:rPr>
              <a:t>world</a:t>
            </a:r>
            <a:r>
              <a:rPr lang="da-DK" sz="1600" i="1" kern="0" spc="100" dirty="0">
                <a:solidFill>
                  <a:srgbClr val="FF0000"/>
                </a:solidFill>
              </a:rPr>
              <a:t> </a:t>
            </a:r>
            <a:r>
              <a:rPr lang="da-DK" sz="1600" i="1" kern="0" spc="100" dirty="0" smtClean="0">
                <a:solidFill>
                  <a:srgbClr val="FF0000"/>
                </a:solidFill>
              </a:rPr>
              <a:t>emissions</a:t>
            </a:r>
            <a:endParaRPr lang="da-DK" sz="1600" i="1" kern="0" spc="1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68" y="2137420"/>
            <a:ext cx="2664507" cy="17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91219" y="4368651"/>
            <a:ext cx="2373069" cy="5770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050" i="1" dirty="0">
                <a:solidFill>
                  <a:schemeClr val="bg1"/>
                </a:solidFill>
              </a:rPr>
              <a:t>(3) </a:t>
            </a:r>
            <a:r>
              <a:rPr lang="da-DK" sz="1050" i="1" dirty="0" err="1">
                <a:solidFill>
                  <a:schemeClr val="bg1"/>
                </a:solidFill>
              </a:rPr>
              <a:t>Dilut</a:t>
            </a:r>
            <a:r>
              <a:rPr lang="da-DK" sz="1050" i="1" dirty="0">
                <a:solidFill>
                  <a:schemeClr val="bg1"/>
                </a:solidFill>
              </a:rPr>
              <a:t>. tunnel in a </a:t>
            </a:r>
            <a:r>
              <a:rPr lang="da-DK" sz="1050" i="1" dirty="0" err="1">
                <a:solidFill>
                  <a:schemeClr val="bg1"/>
                </a:solidFill>
              </a:rPr>
              <a:t>testing</a:t>
            </a:r>
            <a:r>
              <a:rPr lang="da-DK" sz="1050" i="1" dirty="0">
                <a:solidFill>
                  <a:schemeClr val="bg1"/>
                </a:solidFill>
              </a:rPr>
              <a:t> </a:t>
            </a:r>
            <a:r>
              <a:rPr lang="da-DK" sz="1050" i="1" dirty="0" err="1">
                <a:solidFill>
                  <a:schemeClr val="bg1"/>
                </a:solidFill>
              </a:rPr>
              <a:t>setting</a:t>
            </a:r>
            <a:r>
              <a:rPr lang="da-DK" sz="1050" i="1" dirty="0">
                <a:solidFill>
                  <a:schemeClr val="bg1"/>
                </a:solidFill>
              </a:rPr>
              <a:t> (NS3058)</a:t>
            </a:r>
          </a:p>
          <a:p>
            <a:pPr algn="ctr"/>
            <a:r>
              <a:rPr lang="da-DK" sz="1050" i="1" dirty="0">
                <a:solidFill>
                  <a:schemeClr val="bg1"/>
                </a:solidFill>
              </a:rPr>
              <a:t>Denmark, 2010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3885"/>
            <a:ext cx="1763189" cy="23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2223833"/>
            <a:ext cx="1090464" cy="27699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Natural </a:t>
            </a:r>
            <a:r>
              <a:rPr lang="da-DK" sz="1200" dirty="0" err="1" smtClean="0">
                <a:solidFill>
                  <a:schemeClr val="bg1"/>
                </a:solidFill>
              </a:rPr>
              <a:t>draft</a:t>
            </a:r>
            <a:endParaRPr lang="da-DK" sz="12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0200" y="1395374"/>
            <a:ext cx="2617546" cy="400110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1000" b="1" dirty="0" err="1">
                <a:solidFill>
                  <a:schemeClr val="bg1">
                    <a:lumMod val="65000"/>
                  </a:schemeClr>
                </a:solidFill>
              </a:rPr>
              <a:t>Ecodesign</a:t>
            </a:r>
            <a:r>
              <a:rPr lang="da-DK" sz="1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1000" b="1" dirty="0" err="1" smtClean="0">
                <a:solidFill>
                  <a:schemeClr val="bg1">
                    <a:lumMod val="65000"/>
                  </a:schemeClr>
                </a:solidFill>
              </a:rPr>
              <a:t>requirements</a:t>
            </a:r>
            <a:r>
              <a:rPr lang="da-DK" sz="1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pPr algn="ctr"/>
            <a:r>
              <a:rPr lang="da-DK" sz="1000" b="1" i="1" dirty="0" smtClean="0">
                <a:solidFill>
                  <a:schemeClr val="bg1">
                    <a:lumMod val="65000"/>
                  </a:schemeClr>
                </a:solidFill>
              </a:rPr>
              <a:t>ANNEX III; </a:t>
            </a:r>
            <a:r>
              <a:rPr lang="da-DK" sz="1000" dirty="0">
                <a:solidFill>
                  <a:prstClr val="white">
                    <a:lumMod val="65000"/>
                  </a:prstClr>
                </a:solidFill>
              </a:rPr>
              <a:t>4.a (2) </a:t>
            </a:r>
            <a:r>
              <a:rPr lang="da-DK" sz="10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a-DK" sz="1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1219" y="1395374"/>
            <a:ext cx="2235443" cy="400110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1000" b="1" dirty="0" err="1" smtClean="0">
                <a:solidFill>
                  <a:schemeClr val="bg1">
                    <a:lumMod val="65000"/>
                  </a:schemeClr>
                </a:solidFill>
              </a:rPr>
              <a:t>Ecodesign</a:t>
            </a:r>
            <a:r>
              <a:rPr lang="da-DK" sz="1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1000" b="1" dirty="0" err="1" smtClean="0">
                <a:solidFill>
                  <a:schemeClr val="bg1">
                    <a:lumMod val="65000"/>
                  </a:schemeClr>
                </a:solidFill>
              </a:rPr>
              <a:t>requirements</a:t>
            </a:r>
            <a:r>
              <a:rPr lang="da-DK" sz="1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pPr algn="ctr"/>
            <a:r>
              <a:rPr lang="da-DK" sz="1000" b="1" i="1" dirty="0" smtClean="0">
                <a:solidFill>
                  <a:schemeClr val="bg1">
                    <a:lumMod val="65000"/>
                  </a:schemeClr>
                </a:solidFill>
              </a:rPr>
              <a:t>ANNEX III; </a:t>
            </a:r>
            <a:r>
              <a:rPr lang="da-DK" sz="1000" dirty="0">
                <a:solidFill>
                  <a:prstClr val="white">
                    <a:lumMod val="65000"/>
                  </a:prstClr>
                </a:solidFill>
              </a:rPr>
              <a:t>4.a </a:t>
            </a:r>
            <a:r>
              <a:rPr lang="da-DK" sz="1000" dirty="0" smtClean="0">
                <a:solidFill>
                  <a:prstClr val="white">
                    <a:lumMod val="65000"/>
                  </a:prstClr>
                </a:solidFill>
              </a:rPr>
              <a:t>(3) </a:t>
            </a:r>
            <a:r>
              <a:rPr lang="da-DK" sz="10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a-DK" sz="1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1901651"/>
            <a:ext cx="603050" cy="307777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12Pa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3275855" y="4945216"/>
            <a:ext cx="10518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i="1" dirty="0" smtClean="0">
                <a:solidFill>
                  <a:schemeClr val="bg2"/>
                </a:solidFill>
              </a:rPr>
              <a:t>© Carvalho,2014</a:t>
            </a:r>
          </a:p>
        </p:txBody>
      </p:sp>
      <p:sp>
        <p:nvSpPr>
          <p:cNvPr id="18" name="Rectangle 4"/>
          <p:cNvSpPr/>
          <p:nvPr/>
        </p:nvSpPr>
        <p:spPr>
          <a:xfrm>
            <a:off x="1691680" y="4368135"/>
            <a:ext cx="2656520" cy="5770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050" i="1" dirty="0" smtClean="0">
                <a:solidFill>
                  <a:schemeClr val="bg1"/>
                </a:solidFill>
              </a:rPr>
              <a:t>(2) </a:t>
            </a:r>
            <a:r>
              <a:rPr lang="da-DK" sz="1050" i="1" dirty="0" err="1" smtClean="0">
                <a:solidFill>
                  <a:schemeClr val="bg1"/>
                </a:solidFill>
              </a:rPr>
              <a:t>Dilution</a:t>
            </a:r>
            <a:r>
              <a:rPr lang="da-DK" sz="1050" i="1" dirty="0" smtClean="0">
                <a:solidFill>
                  <a:schemeClr val="bg1"/>
                </a:solidFill>
              </a:rPr>
              <a:t> tunnel at </a:t>
            </a:r>
            <a:r>
              <a:rPr lang="da-DK" sz="1050" i="1" dirty="0" err="1" smtClean="0">
                <a:solidFill>
                  <a:schemeClr val="bg1"/>
                </a:solidFill>
              </a:rPr>
              <a:t>Univ</a:t>
            </a:r>
            <a:r>
              <a:rPr lang="da-DK" sz="1050" i="1" dirty="0" smtClean="0">
                <a:solidFill>
                  <a:schemeClr val="bg1"/>
                </a:solidFill>
              </a:rPr>
              <a:t>. of </a:t>
            </a:r>
            <a:r>
              <a:rPr lang="da-DK" sz="1050" i="1" dirty="0" err="1" smtClean="0">
                <a:solidFill>
                  <a:schemeClr val="bg1"/>
                </a:solidFill>
              </a:rPr>
              <a:t>Aveiro</a:t>
            </a:r>
            <a:endParaRPr lang="da-DK" sz="1050" i="1" dirty="0" smtClean="0">
              <a:solidFill>
                <a:schemeClr val="bg1"/>
              </a:solidFill>
            </a:endParaRPr>
          </a:p>
          <a:p>
            <a:pPr algn="ctr"/>
            <a:r>
              <a:rPr lang="da-DK" sz="1050" i="1" dirty="0" err="1" smtClean="0">
                <a:solidFill>
                  <a:schemeClr val="bg1"/>
                </a:solidFill>
              </a:rPr>
              <a:t>Dilution</a:t>
            </a:r>
            <a:r>
              <a:rPr lang="da-DK" sz="1050" i="1" dirty="0" smtClean="0">
                <a:solidFill>
                  <a:schemeClr val="bg1"/>
                </a:solidFill>
              </a:rPr>
              <a:t> rate/25-35 </a:t>
            </a:r>
          </a:p>
          <a:p>
            <a:pPr algn="ctr"/>
            <a:r>
              <a:rPr lang="da-DK" sz="1050" i="1" dirty="0" smtClean="0">
                <a:solidFill>
                  <a:schemeClr val="bg1"/>
                </a:solidFill>
              </a:rPr>
              <a:t>Portugal, 2015</a:t>
            </a:r>
            <a:endParaRPr lang="da-DK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5" y="1913776"/>
            <a:ext cx="2787577" cy="29821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7536" y="1921395"/>
            <a:ext cx="2808312" cy="29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47664" y="4153644"/>
            <a:ext cx="632787" cy="2942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Flow meter</a:t>
            </a:r>
          </a:p>
          <a:p>
            <a:pPr algn="ctr"/>
            <a:r>
              <a:rPr lang="da-DK" sz="700" b="1" i="1" dirty="0" err="1">
                <a:solidFill>
                  <a:schemeClr val="accent6">
                    <a:lumMod val="75000"/>
                  </a:schemeClr>
                </a:solidFill>
              </a:rPr>
              <a:t>Kurz</a:t>
            </a:r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 155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9195" y="3027264"/>
            <a:ext cx="719708" cy="4598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FTIR</a:t>
            </a:r>
          </a:p>
          <a:p>
            <a:pPr algn="ctr"/>
            <a:r>
              <a:rPr lang="da-DK" sz="700" b="1" i="1" dirty="0" err="1">
                <a:solidFill>
                  <a:schemeClr val="accent6">
                    <a:lumMod val="75000"/>
                  </a:schemeClr>
                </a:solidFill>
              </a:rPr>
              <a:t>Gasmet</a:t>
            </a:r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CX4000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7536" y="1340078"/>
            <a:ext cx="2791856" cy="46935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a-DK" sz="1400" b="1" dirty="0" err="1">
                <a:solidFill>
                  <a:schemeClr val="bg1"/>
                </a:solidFill>
              </a:rPr>
              <a:t>Iberic</a:t>
            </a:r>
            <a:r>
              <a:rPr lang="da-DK" sz="1400" b="1" dirty="0">
                <a:solidFill>
                  <a:schemeClr val="bg1"/>
                </a:solidFill>
              </a:rPr>
              <a:t> rural </a:t>
            </a:r>
            <a:r>
              <a:rPr lang="da-DK" sz="1400" b="1" dirty="0" smtClean="0">
                <a:solidFill>
                  <a:schemeClr val="bg1"/>
                </a:solidFill>
              </a:rPr>
              <a:t>house</a:t>
            </a:r>
            <a:endParaRPr lang="da-DK" sz="1400" b="1" dirty="0">
              <a:solidFill>
                <a:schemeClr val="bg1"/>
              </a:solidFill>
            </a:endParaRPr>
          </a:p>
          <a:p>
            <a:pPr algn="ctr"/>
            <a:r>
              <a:rPr lang="da-DK" sz="1050" b="1" i="1" dirty="0" smtClean="0">
                <a:solidFill>
                  <a:schemeClr val="bg1"/>
                </a:solidFill>
              </a:rPr>
              <a:t>Pellet </a:t>
            </a:r>
            <a:r>
              <a:rPr lang="da-DK" sz="1050" b="1" i="1" dirty="0" err="1" smtClean="0">
                <a:solidFill>
                  <a:schemeClr val="bg1"/>
                </a:solidFill>
              </a:rPr>
              <a:t>stove</a:t>
            </a:r>
            <a:r>
              <a:rPr lang="da-DK" sz="1050" b="1" i="1" dirty="0">
                <a:solidFill>
                  <a:schemeClr val="bg1"/>
                </a:solidFill>
              </a:rPr>
              <a:t> </a:t>
            </a:r>
            <a:r>
              <a:rPr lang="da-DK" sz="1050" b="1" i="1" dirty="0" smtClean="0">
                <a:solidFill>
                  <a:schemeClr val="bg1"/>
                </a:solidFill>
              </a:rPr>
              <a:t>(EN14785:2008), 2016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70306" y="2355844"/>
            <a:ext cx="703497" cy="4410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00" b="1" i="1" dirty="0" err="1" smtClean="0">
                <a:solidFill>
                  <a:schemeClr val="accent6">
                    <a:lumMod val="75000"/>
                  </a:schemeClr>
                </a:solidFill>
              </a:rPr>
              <a:t>Pitot</a:t>
            </a:r>
            <a:endParaRPr lang="da-DK" sz="7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a-DK" sz="700" b="1" i="1" dirty="0" err="1">
                <a:solidFill>
                  <a:schemeClr val="accent6">
                    <a:lumMod val="75000"/>
                  </a:schemeClr>
                </a:solidFill>
              </a:rPr>
              <a:t>Testo</a:t>
            </a:r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 512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18033" y="2209427"/>
            <a:ext cx="1224136" cy="49653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TCR/</a:t>
            </a:r>
            <a:r>
              <a:rPr lang="da-DK" sz="700" b="1" i="1" dirty="0" err="1">
                <a:solidFill>
                  <a:schemeClr val="accent6">
                    <a:lumMod val="75000"/>
                  </a:schemeClr>
                </a:solidFill>
              </a:rPr>
              <a:t>Tecora</a:t>
            </a:r>
            <a:endParaRPr lang="da-DK" sz="7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a-DK" sz="700" b="1" i="1" dirty="0">
                <a:solidFill>
                  <a:schemeClr val="accent6">
                    <a:lumMod val="75000"/>
                  </a:schemeClr>
                </a:solidFill>
              </a:rPr>
              <a:t>6ms-1/2.3 m3/h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4245" y="4937954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da-DK" sz="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Tarelho</a:t>
            </a:r>
            <a:r>
              <a:rPr lang="da-DK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2015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2810371" y="4557543"/>
            <a:ext cx="176162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Gaseous (mg/Nm3) 13</a:t>
            </a:r>
            <a:r>
              <a:rPr lang="en-US" sz="900" dirty="0" smtClean="0"/>
              <a:t>% O</a:t>
            </a:r>
            <a:r>
              <a:rPr lang="en-US" sz="900" baseline="-25000" dirty="0" smtClean="0"/>
              <a:t>2</a:t>
            </a:r>
          </a:p>
          <a:p>
            <a:r>
              <a:rPr lang="en-US" sz="900" dirty="0" smtClean="0"/>
              <a:t>Particulate </a:t>
            </a:r>
            <a:r>
              <a:rPr lang="en-US" sz="900" dirty="0"/>
              <a:t>(g/</a:t>
            </a:r>
            <a:r>
              <a:rPr lang="en-US" sz="900" dirty="0" err="1"/>
              <a:t>kgF</a:t>
            </a:r>
            <a:r>
              <a:rPr lang="en-US" sz="900" dirty="0"/>
              <a:t>) emissions</a:t>
            </a:r>
          </a:p>
          <a:p>
            <a:r>
              <a:rPr lang="en-US" sz="900" dirty="0"/>
              <a:t>Thermal efficiency (%)</a:t>
            </a:r>
          </a:p>
          <a:p>
            <a:r>
              <a:rPr lang="en-US" sz="900" dirty="0"/>
              <a:t>Wattage output (</a:t>
            </a:r>
            <a:r>
              <a:rPr lang="en-US" sz="900" dirty="0" smtClean="0"/>
              <a:t>kW)</a:t>
            </a:r>
            <a:endParaRPr lang="en-US" sz="900" dirty="0"/>
          </a:p>
        </p:txBody>
      </p:sp>
      <p:sp>
        <p:nvSpPr>
          <p:cNvPr id="3" name="Tekstboks 2"/>
          <p:cNvSpPr txBox="1"/>
          <p:nvPr/>
        </p:nvSpPr>
        <p:spPr>
          <a:xfrm>
            <a:off x="1324245" y="1309077"/>
            <a:ext cx="2787577" cy="469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Laboratory tests </a:t>
            </a:r>
          </a:p>
          <a:p>
            <a:pPr algn="ctr"/>
            <a:r>
              <a:rPr lang="da-DK" sz="1050" i="1" dirty="0" smtClean="0"/>
              <a:t>3 installations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471940"/>
            <a:ext cx="8229600" cy="8284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kern="0" spc="100" dirty="0" smtClean="0">
                <a:solidFill>
                  <a:srgbClr val="211A52"/>
                </a:solidFill>
              </a:rPr>
              <a:t>Performance: retrofits &amp; automation</a:t>
            </a:r>
            <a:br>
              <a:rPr lang="en-GB" sz="2000" b="1" kern="0" spc="100" dirty="0" smtClean="0">
                <a:solidFill>
                  <a:srgbClr val="211A52"/>
                </a:solidFill>
              </a:rPr>
            </a:br>
            <a:r>
              <a:rPr lang="da-DK" sz="1600" i="1" kern="0" spc="100" dirty="0" smtClean="0">
                <a:solidFill>
                  <a:schemeClr val="accent6">
                    <a:lumMod val="75000"/>
                  </a:schemeClr>
                </a:solidFill>
              </a:rPr>
              <a:t>Laboratory </a:t>
            </a:r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da-DK" sz="1600" i="1" kern="0" spc="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1600" i="1" kern="0" spc="100" dirty="0" err="1" smtClean="0">
                <a:solidFill>
                  <a:schemeClr val="accent6">
                    <a:lumMod val="75000"/>
                  </a:schemeClr>
                </a:solidFill>
              </a:rPr>
              <a:t>field</a:t>
            </a:r>
            <a:r>
              <a:rPr lang="da-DK" sz="1600" i="1" kern="0" spc="100" dirty="0" smtClean="0">
                <a:solidFill>
                  <a:schemeClr val="accent6">
                    <a:lumMod val="75000"/>
                  </a:schemeClr>
                </a:solidFill>
              </a:rPr>
              <a:t> studies</a:t>
            </a:r>
            <a:endParaRPr lang="da-DK" sz="1600" i="1" kern="0" spc="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 animBg="1"/>
      <p:bldP spid="29" grpId="0"/>
      <p:bldP spid="31" grpId="0"/>
      <p:bldP spid="15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kern="0" spc="100" dirty="0">
                <a:solidFill>
                  <a:srgbClr val="211A52"/>
                </a:solidFill>
              </a:rPr>
              <a:t>Performance: </a:t>
            </a:r>
            <a:r>
              <a:rPr lang="en-GB" sz="2000" b="1" kern="0" spc="100" dirty="0" smtClean="0">
                <a:solidFill>
                  <a:srgbClr val="211A52"/>
                </a:solidFill>
              </a:rPr>
              <a:t>retrofits</a:t>
            </a:r>
            <a:r>
              <a:rPr lang="da-DK" sz="2000" b="1" kern="0" spc="100" dirty="0" smtClean="0">
                <a:solidFill>
                  <a:srgbClr val="211A52"/>
                </a:solidFill>
              </a:rPr>
              <a:t/>
            </a:r>
            <a:br>
              <a:rPr lang="da-DK" sz="2000" b="1" kern="0" spc="100" dirty="0" smtClean="0">
                <a:solidFill>
                  <a:srgbClr val="211A52"/>
                </a:solidFill>
              </a:rPr>
            </a:br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Operation of </a:t>
            </a:r>
            <a:r>
              <a:rPr lang="da-DK" sz="1600" i="1" kern="0" spc="100" dirty="0" err="1">
                <a:solidFill>
                  <a:schemeClr val="accent6">
                    <a:lumMod val="75000"/>
                  </a:schemeClr>
                </a:solidFill>
              </a:rPr>
              <a:t>wood</a:t>
            </a:r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1600" i="1" kern="0" spc="100" dirty="0" err="1">
                <a:solidFill>
                  <a:schemeClr val="accent6">
                    <a:lumMod val="75000"/>
                  </a:schemeClr>
                </a:solidFill>
              </a:rPr>
              <a:t>stove</a:t>
            </a:r>
            <a:r>
              <a:rPr lang="da-DK" sz="1600" i="1" kern="0" spc="100" dirty="0">
                <a:solidFill>
                  <a:schemeClr val="accent6">
                    <a:lumMod val="75000"/>
                  </a:schemeClr>
                </a:solidFill>
              </a:rPr>
              <a:t> (B) &amp; heat </a:t>
            </a:r>
            <a:r>
              <a:rPr lang="da-DK" sz="1600" i="1" kern="0" spc="100" dirty="0" err="1">
                <a:solidFill>
                  <a:schemeClr val="accent6">
                    <a:lumMod val="75000"/>
                  </a:schemeClr>
                </a:solidFill>
              </a:rPr>
              <a:t>recovery</a:t>
            </a:r>
            <a:endParaRPr lang="da-DK" sz="1600" i="1" kern="0" spc="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56" y="1273324"/>
            <a:ext cx="2962672" cy="5390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a-DK" sz="1200" i="1" kern="0" spc="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</a:t>
            </a:r>
            <a:r>
              <a:rPr lang="da-DK" sz="1200" i="1" kern="0" spc="1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tove</a:t>
            </a:r>
            <a:r>
              <a:rPr lang="da-DK" sz="1200" i="1" kern="0" spc="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a-DK" sz="1200" i="1" kern="0" spc="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3095320" cy="533136"/>
          </a:xfrm>
        </p:spPr>
        <p:txBody>
          <a:bodyPr>
            <a:normAutofit fontScale="77500" lnSpcReduction="20000"/>
          </a:bodyPr>
          <a:lstStyle/>
          <a:p>
            <a:endParaRPr lang="da-DK" kern="0" dirty="0">
              <a:solidFill>
                <a:srgbClr val="211A52"/>
              </a:solidFill>
            </a:endParaRPr>
          </a:p>
          <a:p>
            <a:r>
              <a:rPr lang="da-DK" sz="1500" b="0" i="1" kern="0" spc="1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B+Chimney</a:t>
            </a:r>
            <a:r>
              <a:rPr lang="da-DK" sz="1500" b="0" i="1" kern="0" spc="1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a-DK" sz="1500" b="0" i="1" kern="0" spc="1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</a:t>
            </a:r>
            <a:r>
              <a:rPr lang="da-DK" sz="1500" b="0" i="1" kern="0" spc="1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-heating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6" y="1993405"/>
            <a:ext cx="399386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5" y="1993404"/>
            <a:ext cx="399059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Powerpoint (UK) blå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500" dirty="0">
            <a:solidFill>
              <a:srgbClr val="00206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(UK) blå</Template>
  <TotalTime>40640</TotalTime>
  <Words>857</Words>
  <Application>Microsoft Office PowerPoint</Application>
  <PresentationFormat>On-screen Show (16:10)</PresentationFormat>
  <Paragraphs>191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 (UK) blå</vt:lpstr>
      <vt:lpstr>Biomass stoves in dwellings:  interplays between fuel use &amp; technology</vt:lpstr>
      <vt:lpstr>Biomass stoves in dwellings:  interplay between fuel use and technology</vt:lpstr>
      <vt:lpstr>PowerPoint Presentation</vt:lpstr>
      <vt:lpstr>PowerPoint Presentation</vt:lpstr>
      <vt:lpstr>PowerPoint Presentation</vt:lpstr>
      <vt:lpstr>Comparing two contexts</vt:lpstr>
      <vt:lpstr>Performance: retrofits &amp; automation Simulating real-world emissions</vt:lpstr>
      <vt:lpstr>PowerPoint Presentation</vt:lpstr>
      <vt:lpstr>Performance: retrofits Operation of wood stove (B) &amp; heat recovery</vt:lpstr>
      <vt:lpstr>Performance: retrofits &amp; automation Gaseous (CO and TOCs) emissions (N=3)</vt:lpstr>
      <vt:lpstr>Performance: automation Thermal efficiency and PM emissions (N=3)</vt:lpstr>
      <vt:lpstr>Advanced interventions Field investigations</vt:lpstr>
      <vt:lpstr>PowerPoint Presentation</vt:lpstr>
      <vt:lpstr>Advanced interventions Overheating &amp; energy savings </vt:lpstr>
      <vt:lpstr>PowerPoint Presentation</vt:lpstr>
      <vt:lpstr>Outcomes &amp; further work Household wood-heating interplays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Michael Jensen</dc:creator>
  <cp:lastModifiedBy>Ricardo Luis Teles de Carvalho</cp:lastModifiedBy>
  <cp:revision>1434</cp:revision>
  <dcterms:created xsi:type="dcterms:W3CDTF">2014-07-04T14:46:22Z</dcterms:created>
  <dcterms:modified xsi:type="dcterms:W3CDTF">2016-04-04T21:20:48Z</dcterms:modified>
</cp:coreProperties>
</file>