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8" r:id="rId3"/>
    <p:sldId id="256" r:id="rId4"/>
    <p:sldId id="259" r:id="rId5"/>
    <p:sldId id="270" r:id="rId6"/>
    <p:sldId id="272" r:id="rId7"/>
    <p:sldId id="260" r:id="rId8"/>
    <p:sldId id="262" r:id="rId9"/>
    <p:sldId id="264" r:id="rId10"/>
    <p:sldId id="265" r:id="rId11"/>
    <p:sldId id="263" r:id="rId12"/>
    <p:sldId id="261" r:id="rId13"/>
    <p:sldId id="266" r:id="rId14"/>
    <p:sldId id="267" r:id="rId15"/>
    <p:sldId id="271" r:id="rId16"/>
    <p:sldId id="268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576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B9943-D66E-EC47-A49B-8FC115C18279}" type="datetimeFigureOut">
              <a:rPr lang="en-US" smtClean="0"/>
              <a:t>4/6/16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0DF6A-AA5C-5948-8CF0-883F294C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7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916-5FD7-4219-A3C1-585BEEA77C6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80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DCEEF-7392-4D27-8BEC-4B7024F73D0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59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916-5FD7-4219-A3C1-585BEEA77C6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57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FC32-F62D-487C-B06E-3DD83F2A6434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9D05-8430-47A9-B54B-6F32A041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7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FC32-F62D-487C-B06E-3DD83F2A6434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9D05-8430-47A9-B54B-6F32A041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8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FC32-F62D-487C-B06E-3DD83F2A6434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9D05-8430-47A9-B54B-6F32A041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1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4/6/16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>
                <a:latin typeface="Century Gothic"/>
              </a:rPr>
              <a:pPr/>
              <a:t>‹#›</a:t>
            </a:fld>
            <a:endParaRPr lang="en-US" dirty="0"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4/6/16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latin typeface="Century Gothic"/>
              </a:rPr>
              <a:pPr/>
              <a:t>‹#›</a:t>
            </a:fld>
            <a:endParaRPr lang="en-US" dirty="0"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4/6/16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>
                <a:latin typeface="Century Gothic"/>
              </a:rPr>
              <a:pPr/>
              <a:t>‹#›</a:t>
            </a:fld>
            <a:endParaRPr lang="en-US" dirty="0"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4/6/16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>
                <a:latin typeface="Century Gothic"/>
              </a:rPr>
              <a:pPr/>
              <a:t>‹#›</a:t>
            </a:fld>
            <a:endParaRPr lang="en-US" dirty="0"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4/6/16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>
                <a:latin typeface="Century Gothic"/>
              </a:rPr>
              <a:pPr/>
              <a:t>‹#›</a:t>
            </a:fld>
            <a:endParaRPr lang="en-US" dirty="0"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4/6/16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latin typeface="Century Gothic"/>
              </a:rPr>
              <a:pPr/>
              <a:t>‹#›</a:t>
            </a:fld>
            <a:endParaRPr lang="en-US" dirty="0"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4/6/16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latin typeface="Century Gothic"/>
              </a:rPr>
              <a:pPr/>
              <a:t>‹#›</a:t>
            </a:fld>
            <a:endParaRPr lang="en-US" dirty="0"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4/6/16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latin typeface="Century Gothic"/>
              </a:rPr>
              <a:pPr/>
              <a:t>‹#›</a:t>
            </a:fld>
            <a:endParaRPr lang="en-US" dirty="0"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FC32-F62D-487C-B06E-3DD83F2A6434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9D05-8430-47A9-B54B-6F32A041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25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4/6/16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>
                <a:latin typeface="Century Gothic"/>
              </a:rPr>
              <a:pPr/>
              <a:t>‹#›</a:t>
            </a:fld>
            <a:endParaRPr lang="en-US" dirty="0"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4/6/16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>
                <a:latin typeface="Century Gothic"/>
              </a:rPr>
              <a:pPr/>
              <a:t>‹#›</a:t>
            </a:fld>
            <a:endParaRPr lang="en-US" dirty="0"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4/6/16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>
                <a:latin typeface="Century Gothic"/>
              </a:rPr>
              <a:pPr/>
              <a:t>‹#›</a:t>
            </a:fld>
            <a:endParaRPr lang="en-US" dirty="0">
              <a:latin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4/6/16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>
                <a:latin typeface="Century Gothic"/>
              </a:rPr>
              <a:pPr/>
              <a:t>‹#›</a:t>
            </a:fld>
            <a:endParaRPr lang="en-US" dirty="0"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4/6/16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>
                <a:latin typeface="Century Gothic"/>
              </a:rPr>
              <a:pPr/>
              <a:t>‹#›</a:t>
            </a:fld>
            <a:endParaRPr lang="en-US" dirty="0">
              <a:latin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4/6/16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>
                <a:latin typeface="Century Gothic"/>
              </a:rPr>
              <a:pPr/>
              <a:t>‹#›</a:t>
            </a:fld>
            <a:endParaRPr lang="en-US" dirty="0"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4/6/16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latin typeface="Century Gothic"/>
              </a:rPr>
              <a:pPr/>
              <a:t>‹#›</a:t>
            </a:fld>
            <a:endParaRPr lang="en-US" dirty="0"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4/6/16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latin typeface="Century Gothic"/>
              </a:rPr>
              <a:pPr/>
              <a:t>‹#›</a:t>
            </a:fld>
            <a:endParaRPr lang="en-US" dirty="0"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FC32-F62D-487C-B06E-3DD83F2A6434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9D05-8430-47A9-B54B-6F32A041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0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FC32-F62D-487C-B06E-3DD83F2A6434}" type="datetimeFigureOut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9D05-8430-47A9-B54B-6F32A041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FC32-F62D-487C-B06E-3DD83F2A6434}" type="datetimeFigureOut">
              <a:rPr lang="en-US" smtClean="0"/>
              <a:t>4/6/16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9D05-8430-47A9-B54B-6F32A041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0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FC32-F62D-487C-B06E-3DD83F2A6434}" type="datetimeFigureOut">
              <a:rPr lang="en-US" smtClean="0"/>
              <a:t>4/6/16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9D05-8430-47A9-B54B-6F32A041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7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FC32-F62D-487C-B06E-3DD83F2A6434}" type="datetimeFigureOut">
              <a:rPr lang="en-US" smtClean="0"/>
              <a:t>4/6/16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9D05-8430-47A9-B54B-6F32A041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FC32-F62D-487C-B06E-3DD83F2A6434}" type="datetimeFigureOut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9D05-8430-47A9-B54B-6F32A041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1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FC32-F62D-487C-B06E-3DD83F2A6434}" type="datetimeFigureOut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9D05-8430-47A9-B54B-6F32A041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1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FFC32-F62D-487C-B06E-3DD83F2A6434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69D05-8430-47A9-B54B-6F32A041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9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/>
              <a:t>4/6/16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latin typeface="Century Gothic"/>
              </a:rPr>
              <a:pPr defTabSz="457200"/>
              <a:t>‹#›</a:t>
            </a:fld>
            <a:endParaRPr lang="en-US" dirty="0">
              <a:latin typeface="Century Gothic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mailto:jerry.whitfield@gmail.com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Breakthroughs and Persistent Weaknesses in Pellet Stoves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Scott Williamson, Pelletstoveservice.com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05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 Cleaning Firepot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2006 </a:t>
            </a:r>
            <a:r>
              <a:rPr lang="en-US" dirty="0" err="1" smtClean="0"/>
              <a:t>Quadrafire</a:t>
            </a:r>
            <a:r>
              <a:rPr lang="en-US" dirty="0" smtClean="0"/>
              <a:t> released the Mt. Vernon AE Stove and Insert that uses a self cleaning mechanism to empty the firepot between each stop and start.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759894"/>
            <a:ext cx="5199805" cy="330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8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Clean Heat Exchanger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2010 Harman Stove Company now owned by HHT rolls out it’s first new product under new management. The P35i Insert utilizes an aluminum heat-sink exchanger on the back wall of the refractory so it never needs to be cleaned.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65687"/>
            <a:ext cx="3447205" cy="292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59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Understands</a:t>
            </a:r>
            <a:b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Switches and Knobs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5735774" cy="430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09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Reporting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Digital control boards allow stoves to report what’s going on but they still don’t know why.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12385"/>
            <a:ext cx="3505200" cy="467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91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 Firepot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Many pellet stove users do not maintain their stoves like they should. </a:t>
            </a:r>
            <a:r>
              <a:rPr lang="en-US" dirty="0"/>
              <a:t> </a:t>
            </a:r>
            <a:r>
              <a:rPr lang="en-US" dirty="0" smtClean="0"/>
              <a:t>Firepots that rely on air movement to keep themselves clean suffer.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36" y="1816297"/>
            <a:ext cx="4743731" cy="35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24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Shielding Components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Insulation wrap not only protects electrical components but also creates a quieter stove while it’s burning.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752600"/>
            <a:ext cx="4555671" cy="341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0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Control – Wrong Materials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Plastic switches in the heated exhaust path is a very bad idea yet many still do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19200"/>
            <a:ext cx="4758403" cy="475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5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752600"/>
          </a:xfrm>
        </p:spPr>
        <p:txBody>
          <a:bodyPr>
            <a:noAutofit/>
          </a:bodyPr>
          <a:lstStyle/>
          <a:p>
            <a:r>
              <a:rPr lang="en-US" sz="7200" dirty="0" smtClean="0"/>
              <a:t>Questions?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207551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 preferRelativeResize="0"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815013" y="446088"/>
            <a:ext cx="3000375" cy="604327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771526" y="3979866"/>
            <a:ext cx="4929188" cy="21732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b="1" dirty="0">
                <a:gradFill>
                  <a:gsLst>
                    <a:gs pos="0">
                      <a:schemeClr val="bg1"/>
                    </a:gs>
                    <a:gs pos="100000">
                      <a:schemeClr val="bg2">
                        <a:shade val="98000"/>
                        <a:satMod val="120000"/>
                        <a:lumMod val="98000"/>
                      </a:schemeClr>
                    </a:gs>
                  </a:gsLst>
                  <a:path path="circle">
                    <a:fillToRect l="50000" t="50000" r="100000" b="100000"/>
                  </a:path>
                </a:gradFill>
              </a:rPr>
              <a:t>Question – 25 years on, how far has the industry progressed?</a:t>
            </a:r>
          </a:p>
          <a:p>
            <a:pPr marL="0" indent="0">
              <a:buNone/>
            </a:pPr>
            <a:endParaRPr lang="en-US" sz="3200" b="1" dirty="0">
              <a:gradFill>
                <a:gsLst>
                  <a:gs pos="0">
                    <a:schemeClr val="bg1"/>
                  </a:gs>
                  <a:gs pos="100000">
                    <a:schemeClr val="bg2">
                      <a:shade val="98000"/>
                      <a:satMod val="120000"/>
                      <a:lumMod val="98000"/>
                    </a:schemeClr>
                  </a:gs>
                </a:gsLst>
                <a:path path="circle">
                  <a:fillToRect l="50000" t="50000" r="100000" b="100000"/>
                </a:path>
              </a:gradFill>
            </a:endParaRPr>
          </a:p>
          <a:p>
            <a:pPr marL="0" indent="0">
              <a:buNone/>
            </a:pPr>
            <a:r>
              <a:rPr lang="en-US" sz="3200" b="1" dirty="0">
                <a:gradFill>
                  <a:gsLst>
                    <a:gs pos="0">
                      <a:schemeClr val="bg1"/>
                    </a:gs>
                    <a:gs pos="100000">
                      <a:schemeClr val="bg2">
                        <a:shade val="98000"/>
                        <a:satMod val="120000"/>
                        <a:lumMod val="98000"/>
                      </a:schemeClr>
                    </a:gs>
                  </a:gsLst>
                  <a:path path="circle">
                    <a:fillToRect l="50000" t="50000" r="100000" b="100000"/>
                  </a:path>
                </a:gradFill>
              </a:rPr>
              <a:t>How do we restore the sizzle?</a:t>
            </a:r>
          </a:p>
          <a:p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01083" y="628136"/>
            <a:ext cx="50710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4000" b="1" dirty="0">
                <a:gradFill>
                  <a:gsLst>
                    <a:gs pos="0">
                      <a:prstClr val="white"/>
                    </a:gs>
                    <a:gs pos="100000">
                      <a:srgbClr val="E3EACF">
                        <a:shade val="98000"/>
                        <a:satMod val="120000"/>
                        <a:lumMod val="98000"/>
                      </a:srgbClr>
                    </a:gs>
                  </a:gsLst>
                  <a:path path="circle">
                    <a:fillToRect l="50000" t="50000" r="100000" b="100000"/>
                  </a:path>
                </a:gradFill>
                <a:latin typeface="Century Gothic"/>
              </a:rPr>
              <a:t>Next Generation Enjoying Warmth Of a Pellet </a:t>
            </a:r>
            <a:r>
              <a:rPr lang="en-US" sz="4000" b="1" dirty="0" smtClean="0">
                <a:gradFill>
                  <a:gsLst>
                    <a:gs pos="0">
                      <a:prstClr val="white"/>
                    </a:gs>
                    <a:gs pos="100000">
                      <a:srgbClr val="E3EACF">
                        <a:shade val="98000"/>
                        <a:satMod val="120000"/>
                        <a:lumMod val="98000"/>
                      </a:srgbClr>
                    </a:gs>
                  </a:gsLst>
                  <a:path path="circle">
                    <a:fillToRect l="50000" t="50000" r="100000" b="100000"/>
                  </a:path>
                </a:gradFill>
                <a:latin typeface="Century Gothic"/>
              </a:rPr>
              <a:t>Stove</a:t>
            </a:r>
          </a:p>
          <a:p>
            <a:pPr defTabSz="457200"/>
            <a:endParaRPr lang="en-US" sz="4000" b="1" dirty="0" smtClean="0">
              <a:gradFill>
                <a:gsLst>
                  <a:gs pos="0">
                    <a:prstClr val="white"/>
                  </a:gs>
                  <a:gs pos="100000">
                    <a:srgbClr val="E3EACF">
                      <a:shade val="98000"/>
                      <a:satMod val="120000"/>
                      <a:lumMod val="98000"/>
                    </a:srgbClr>
                  </a:gs>
                </a:gsLst>
                <a:path path="circle">
                  <a:fillToRect l="50000" t="50000" r="100000" b="100000"/>
                </a:path>
              </a:gradFill>
              <a:latin typeface="Century Gothic"/>
            </a:endParaRPr>
          </a:p>
          <a:p>
            <a:pPr defTabSz="457200"/>
            <a:r>
              <a:rPr lang="en-US" sz="4000" b="1" dirty="0" smtClean="0">
                <a:gradFill>
                  <a:gsLst>
                    <a:gs pos="0">
                      <a:prstClr val="white"/>
                    </a:gs>
                    <a:gs pos="100000">
                      <a:srgbClr val="E3EACF">
                        <a:shade val="98000"/>
                        <a:satMod val="120000"/>
                        <a:lumMod val="98000"/>
                      </a:srgbClr>
                    </a:gs>
                  </a:gsLst>
                  <a:path path="circle">
                    <a:fillToRect l="50000" t="50000" r="100000" b="100000"/>
                  </a:path>
                </a:gradFill>
                <a:latin typeface="Century Gothic"/>
              </a:rPr>
              <a:t>Jock Gill, Whitfield </a:t>
            </a:r>
            <a:r>
              <a:rPr lang="en-US" sz="4000" b="1" dirty="0" err="1" smtClean="0">
                <a:gradFill>
                  <a:gsLst>
                    <a:gs pos="0">
                      <a:prstClr val="white"/>
                    </a:gs>
                    <a:gs pos="100000">
                      <a:srgbClr val="E3EACF">
                        <a:shade val="98000"/>
                        <a:satMod val="120000"/>
                        <a:lumMod val="98000"/>
                      </a:srgbClr>
                    </a:gs>
                  </a:gsLst>
                  <a:path path="circle">
                    <a:fillToRect l="50000" t="50000" r="100000" b="100000"/>
                  </a:path>
                </a:gradFill>
                <a:latin typeface="Century Gothic"/>
              </a:rPr>
              <a:t>Biochar</a:t>
            </a:r>
            <a:endParaRPr lang="en-US" sz="4000" b="1" dirty="0">
              <a:gradFill>
                <a:gsLst>
                  <a:gs pos="0">
                    <a:prstClr val="white"/>
                  </a:gs>
                  <a:gs pos="100000">
                    <a:srgbClr val="E3EACF">
                      <a:shade val="98000"/>
                      <a:satMod val="120000"/>
                      <a:lumMod val="98000"/>
                    </a:srgbClr>
                  </a:gs>
                </a:gsLst>
                <a:path path="circle">
                  <a:fillToRect l="50000" t="50000" r="100000" b="100000"/>
                </a:path>
              </a:gra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3956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9056" y="660594"/>
            <a:ext cx="6185648" cy="5169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>
                <a:solidFill>
                  <a:srgbClr val="A53010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Early sizzle</a:t>
            </a:r>
          </a:p>
          <a:p>
            <a:pPr defTabSz="457200">
              <a:lnSpc>
                <a:spcPct val="107000"/>
              </a:lnSpc>
              <a:spcBef>
                <a:spcPts val="200"/>
              </a:spcBef>
            </a:pPr>
            <a:endParaRPr lang="en-US" sz="4000" b="1" dirty="0">
              <a:solidFill>
                <a:srgbClr val="A53010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 at 1</a:t>
            </a:r>
            <a:r>
              <a:rPr lang="en-US" sz="3200" i="1" baseline="3000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i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tradeshow (Reno 1984) – received requests for &gt;1000 stoves and 50+ dealers wanting to sell pellet stoves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years later, September 1987, orders for Whitfield Advantage exceeded </a:t>
            </a:r>
            <a:r>
              <a:rPr lang="en-US" sz="3200" b="1" i="1" dirty="0">
                <a:solidFill>
                  <a:srgbClr val="A5301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$1M in 1 day </a:t>
            </a:r>
            <a:endParaRPr lang="en-US" sz="3200" b="1" dirty="0">
              <a:solidFill>
                <a:srgbClr val="A5301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86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“Any product that needs a manual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it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already broken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–</a:t>
            </a:r>
            <a:r>
              <a:rPr lang="en-US" sz="3600" dirty="0"/>
              <a:t>Elon Musk</a:t>
            </a:r>
          </a:p>
        </p:txBody>
      </p:sp>
    </p:spTree>
    <p:extLst>
      <p:ext uri="{BB962C8B-B14F-4D97-AF65-F5344CB8AC3E}">
        <p14:creationId xmlns:p14="http://schemas.microsoft.com/office/powerpoint/2010/main" val="1112628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9245" y="644695"/>
            <a:ext cx="6372225" cy="476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>
                <a:solidFill>
                  <a:srgbClr val="A53010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A little History</a:t>
            </a:r>
          </a:p>
          <a:p>
            <a:pPr defTabSz="457200">
              <a:lnSpc>
                <a:spcPct val="107000"/>
              </a:lnSpc>
              <a:spcBef>
                <a:spcPts val="200"/>
              </a:spcBef>
            </a:pPr>
            <a:endParaRPr lang="en-US" sz="4000" b="1" dirty="0">
              <a:solidFill>
                <a:srgbClr val="A53010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4D78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Pellet Stove introduced in 1984 – Whitfield Legend</a:t>
            </a:r>
            <a:endParaRPr lang="en-US" sz="28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4D78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Original Pellet stove solved yesterday’s problems. </a:t>
            </a:r>
            <a:endParaRPr lang="en-US" sz="28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defTabSz="457200">
              <a:lnSpc>
                <a:spcPct val="107000"/>
              </a:lnSpc>
              <a:spcBef>
                <a:spcPts val="200"/>
              </a:spcBef>
            </a:pPr>
            <a:r>
              <a:rPr lang="en-US" sz="28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Wood smoke emissions</a:t>
            </a:r>
            <a:endParaRPr lang="en-US" sz="28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defTabSz="457200">
              <a:lnSpc>
                <a:spcPct val="107000"/>
              </a:lnSpc>
              <a:spcBef>
                <a:spcPts val="200"/>
              </a:spcBef>
            </a:pPr>
            <a:r>
              <a:rPr lang="en-US" sz="28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A more convenient form of wood heating. </a:t>
            </a:r>
            <a:endParaRPr lang="en-US" sz="28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46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4206" y="637138"/>
            <a:ext cx="4314825" cy="7406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>
                <a:solidFill>
                  <a:srgbClr val="A53010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1980’s Technology</a:t>
            </a:r>
          </a:p>
          <a:p>
            <a:pPr defTabSz="457200">
              <a:lnSpc>
                <a:spcPct val="107000"/>
              </a:lnSpc>
              <a:spcBef>
                <a:spcPts val="200"/>
              </a:spcBef>
            </a:pPr>
            <a:endParaRPr lang="en-US" sz="4000" b="1" dirty="0">
              <a:solidFill>
                <a:srgbClr val="A53010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Continuous variable top feed</a:t>
            </a:r>
            <a:endParaRPr lang="en-US" sz="24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Negative pressure combustion</a:t>
            </a:r>
            <a:endParaRPr lang="en-US" sz="24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24-hour hopper capacity</a:t>
            </a:r>
            <a:endParaRPr lang="en-US" sz="24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Thermostatic control of heat output</a:t>
            </a:r>
            <a:endParaRPr lang="en-US" sz="24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Electric Ignitor</a:t>
            </a:r>
            <a:endParaRPr lang="en-US" sz="24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Hand removal of ash and cleaning of burn pot/firebox</a:t>
            </a:r>
            <a:endParaRPr lang="en-US" sz="24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Requires high quality, low ash, wood pellets</a:t>
            </a:r>
            <a:endParaRPr lang="en-US" sz="24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81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4612" y="632892"/>
            <a:ext cx="5272088" cy="6879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>
                <a:solidFill>
                  <a:srgbClr val="A53010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Has technology changed since the original design?</a:t>
            </a:r>
          </a:p>
          <a:p>
            <a:pPr defTabSz="457200">
              <a:lnSpc>
                <a:spcPct val="107000"/>
              </a:lnSpc>
              <a:spcBef>
                <a:spcPts val="200"/>
              </a:spcBef>
            </a:pPr>
            <a:endParaRPr lang="en-US" sz="3600" dirty="0">
              <a:solidFill>
                <a:srgbClr val="A53010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>
              <a:lnSpc>
                <a:spcPct val="107000"/>
              </a:lnSpc>
              <a:spcBef>
                <a:spcPts val="200"/>
              </a:spcBef>
            </a:pPr>
            <a:r>
              <a:rPr lang="en-US" sz="2800" b="1" i="1" dirty="0">
                <a:solidFill>
                  <a:prstClr val="black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Not substantially</a:t>
            </a:r>
          </a:p>
          <a:p>
            <a:pPr defTabSz="457200">
              <a:lnSpc>
                <a:spcPct val="107000"/>
              </a:lnSpc>
              <a:spcBef>
                <a:spcPts val="200"/>
              </a:spcBef>
            </a:pPr>
            <a:endParaRPr lang="en-US" sz="2400" b="1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Fuel quality may be worse</a:t>
            </a:r>
            <a:endParaRPr lang="en-US" sz="24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Component quality (blowers, motors, controls) may be worse</a:t>
            </a:r>
            <a:endParaRPr lang="en-US" sz="24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Efficiency and emissions are much the same</a:t>
            </a:r>
            <a:endParaRPr lang="en-US" sz="24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Service levels are still high</a:t>
            </a:r>
            <a:endParaRPr lang="en-US" sz="24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Sales are down, pellets and stoves</a:t>
            </a:r>
            <a:endParaRPr lang="en-US" sz="24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86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78519" y="94318"/>
            <a:ext cx="5843588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A53010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Our World Today. What’s changed since the ‘80’s?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A53010"/>
              </a:solidFill>
              <a:latin typeface="Century Gothic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Deregulation of natural gas</a:t>
            </a:r>
            <a:endParaRPr lang="en-US" altLang="en-US" sz="2400" dirty="0">
              <a:solidFill>
                <a:prstClr val="black"/>
              </a:solidFill>
              <a:latin typeface="Century Gothic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Low Energy prices</a:t>
            </a:r>
            <a:endParaRPr lang="en-US" altLang="en-US" sz="2400" dirty="0">
              <a:solidFill>
                <a:prstClr val="black"/>
              </a:solidFill>
              <a:latin typeface="Century Gothic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Convenience of gas stoves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prstClr val="black"/>
              </a:solidFill>
              <a:latin typeface="Century Gothic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These are all barriers to growth</a:t>
            </a:r>
            <a:endParaRPr lang="en-US" altLang="en-US" sz="2400" b="1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1082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00251" y="-656359"/>
            <a:ext cx="6615113" cy="809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A53010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Looking forward, can we see opportunities for growth?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A53010"/>
              </a:solidFill>
              <a:latin typeface="Century Gothic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Clean Energy is a huge opportunity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prstClr val="black"/>
              </a:solidFill>
              <a:latin typeface="Century Gothic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1F4D78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We recognize the critical need for processes that </a:t>
            </a:r>
            <a:r>
              <a:rPr lang="en-US" altLang="en-US" sz="2400" b="1" i="1" dirty="0">
                <a:solidFill>
                  <a:srgbClr val="A53010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remove</a:t>
            </a:r>
            <a:r>
              <a:rPr lang="en-US" altLang="en-US" sz="2400" b="1" i="1" dirty="0">
                <a:solidFill>
                  <a:srgbClr val="1F4D78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 excess CO2 from the atmosphere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prstClr val="black"/>
              </a:solidFill>
              <a:latin typeface="Century Gothic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Early days saw wood pellets as a beneficial “carbon neutral” fuel </a:t>
            </a:r>
            <a:endParaRPr lang="en-US" altLang="en-US" sz="2000" dirty="0">
              <a:solidFill>
                <a:prstClr val="black"/>
              </a:solidFill>
              <a:latin typeface="Century Gothic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Today this is not strictly accurate nor does it address the problem fully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prstClr val="black"/>
              </a:solidFill>
              <a:latin typeface="Century Gothic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1F4D78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Can our industry address the problem, create new markets and put the sizzle back in the pellet stove?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prstClr val="black"/>
              </a:solidFill>
              <a:latin typeface="Century Gothic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Yes, we can</a:t>
            </a:r>
            <a:endParaRPr lang="en-US" altLang="en-US" sz="2800" b="1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635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3399" y="419506"/>
            <a:ext cx="5500688" cy="625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>
                <a:solidFill>
                  <a:srgbClr val="A53010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Move from “carbon neutral” to “carbon negative”</a:t>
            </a:r>
          </a:p>
          <a:p>
            <a:pPr defTabSz="457200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>
                <a:solidFill>
                  <a:srgbClr val="A53010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A53010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>
              <a:lnSpc>
                <a:spcPct val="107000"/>
              </a:lnSpc>
              <a:spcBef>
                <a:spcPts val="200"/>
              </a:spcBef>
            </a:pPr>
            <a:r>
              <a:rPr lang="en-US" sz="3200" b="1" dirty="0">
                <a:solidFill>
                  <a:prstClr val="black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Move from Combustion to Pyrolysis</a:t>
            </a:r>
          </a:p>
          <a:p>
            <a:pPr defTabSz="457200">
              <a:lnSpc>
                <a:spcPct val="107000"/>
              </a:lnSpc>
              <a:spcBef>
                <a:spcPts val="200"/>
              </a:spcBef>
            </a:pPr>
            <a:endParaRPr lang="en-US" sz="2400" b="1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>
              <a:lnSpc>
                <a:spcPct val="107000"/>
              </a:lnSpc>
              <a:spcBef>
                <a:spcPts val="200"/>
              </a:spcBef>
            </a:pPr>
            <a:r>
              <a:rPr lang="en-US" sz="24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Pyrolysis provides the opportunity to return 50% of the fuel carbon to the soil permanently, as </a:t>
            </a:r>
            <a:r>
              <a:rPr lang="en-US" sz="2400" b="1" i="1" dirty="0">
                <a:solidFill>
                  <a:prstClr val="black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biochar,</a:t>
            </a:r>
            <a:r>
              <a:rPr lang="en-US" sz="24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 for long term reduction in atmospheric CO2</a:t>
            </a:r>
            <a:endParaRPr lang="en-US" sz="24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75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861" y="205010"/>
            <a:ext cx="3816628" cy="74749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Natural Carbon Cycle</a:t>
            </a:r>
          </a:p>
        </p:txBody>
      </p:sp>
      <p:pic>
        <p:nvPicPr>
          <p:cNvPr id="4" name="Picture 6" descr="carbon-illus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2" y="1310743"/>
            <a:ext cx="6215062" cy="53670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45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2532133" y="550864"/>
            <a:ext cx="4386263" cy="649287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4000" b="1" dirty="0">
                <a:solidFill>
                  <a:schemeClr val="accent1"/>
                </a:solidFill>
                <a:latin typeface="+mj-lt"/>
              </a:rPr>
              <a:t>Biochar Pellet Stove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8" r="373"/>
          <a:stretch/>
        </p:blipFill>
        <p:spPr>
          <a:xfrm>
            <a:off x="869550" y="1987550"/>
            <a:ext cx="3679436" cy="439277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43"/>
          <a:stretch/>
        </p:blipFill>
        <p:spPr>
          <a:xfrm>
            <a:off x="4725265" y="1987550"/>
            <a:ext cx="4418737" cy="4392772"/>
          </a:xfrm>
        </p:spPr>
      </p:pic>
      <p:sp>
        <p:nvSpPr>
          <p:cNvPr id="11" name="TextBox 10"/>
          <p:cNvSpPr txBox="1"/>
          <p:nvPr/>
        </p:nvSpPr>
        <p:spPr>
          <a:xfrm>
            <a:off x="8001000" y="6134103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black"/>
                </a:solidFill>
                <a:latin typeface="Century Gothic"/>
              </a:rPr>
              <a:t>Patent Pending</a:t>
            </a:r>
          </a:p>
        </p:txBody>
      </p:sp>
    </p:spTree>
    <p:extLst>
      <p:ext uri="{BB962C8B-B14F-4D97-AF65-F5344CB8AC3E}">
        <p14:creationId xmlns:p14="http://schemas.microsoft.com/office/powerpoint/2010/main" val="2940640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5920" y="702470"/>
            <a:ext cx="7498080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4000" b="1" dirty="0">
                <a:solidFill>
                  <a:srgbClr val="C00000"/>
                </a:solidFill>
                <a:latin typeface="Century Gothic"/>
              </a:rPr>
              <a:t>Efficiency of Pellet Stoves</a:t>
            </a:r>
          </a:p>
          <a:p>
            <a:pPr defTabSz="457200"/>
            <a:endParaRPr lang="en-US" dirty="0">
              <a:solidFill>
                <a:prstClr val="black"/>
              </a:solidFill>
              <a:latin typeface="Century Gothic"/>
            </a:endParaRPr>
          </a:p>
          <a:p>
            <a:pPr defTabSz="457200"/>
            <a:r>
              <a:rPr lang="en-US" sz="2400" i="1" dirty="0">
                <a:solidFill>
                  <a:srgbClr val="0070C0"/>
                </a:solidFill>
                <a:latin typeface="Century Gothic"/>
              </a:rPr>
              <a:t>Dominated by additional “excess air” often 100% - 300%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  <a:latin typeface="Century Gothic"/>
              </a:rPr>
              <a:t> Agitation of pellets in the burn grate</a:t>
            </a:r>
          </a:p>
          <a:p>
            <a:pPr defTabSz="457200"/>
            <a:r>
              <a:rPr lang="en-US" sz="2400" i="1" dirty="0">
                <a:solidFill>
                  <a:srgbClr val="0070C0"/>
                </a:solidFill>
                <a:latin typeface="Century Gothic"/>
              </a:rPr>
              <a:t>•	Window wash</a:t>
            </a:r>
          </a:p>
          <a:p>
            <a:pPr defTabSz="457200"/>
            <a:r>
              <a:rPr lang="en-US" sz="2400" i="1" dirty="0">
                <a:solidFill>
                  <a:srgbClr val="0070C0"/>
                </a:solidFill>
                <a:latin typeface="Century Gothic"/>
              </a:rPr>
              <a:t>•	Uncontrolled flow through pellet feed system</a:t>
            </a:r>
          </a:p>
          <a:p>
            <a:pPr defTabSz="457200"/>
            <a:endParaRPr lang="en-US" sz="2400" dirty="0">
              <a:solidFill>
                <a:srgbClr val="0070C0"/>
              </a:solidFill>
              <a:latin typeface="Century Gothic"/>
            </a:endParaRPr>
          </a:p>
          <a:p>
            <a:pPr defTabSz="457200"/>
            <a:r>
              <a:rPr lang="en-US" sz="3200" b="1" dirty="0">
                <a:solidFill>
                  <a:srgbClr val="C00000"/>
                </a:solidFill>
                <a:latin typeface="Century Gothic"/>
              </a:rPr>
              <a:t>Improved combustion efficiency with pyrolysis</a:t>
            </a:r>
            <a:endParaRPr lang="en-US" sz="2400" dirty="0">
              <a:solidFill>
                <a:srgbClr val="0070C0"/>
              </a:solidFill>
              <a:latin typeface="Century Gothic"/>
            </a:endParaRP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Century Gothic"/>
              </a:rPr>
              <a:t>Premixing of gas and air prior to combustion</a:t>
            </a: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Century Gothic"/>
              </a:rPr>
              <a:t>Airlock on the pellet feed system limits extra air</a:t>
            </a:r>
          </a:p>
          <a:p>
            <a:pPr defTabSz="457200"/>
            <a:endParaRPr lang="en-US" sz="3200" b="1" dirty="0">
              <a:solidFill>
                <a:prstClr val="black"/>
              </a:solidFill>
              <a:latin typeface="Century Gothic"/>
            </a:endParaRPr>
          </a:p>
          <a:p>
            <a:pPr defTabSz="457200"/>
            <a:r>
              <a:rPr lang="en-US" sz="2400" b="1" dirty="0">
                <a:solidFill>
                  <a:prstClr val="black"/>
                </a:solidFill>
                <a:latin typeface="Century Gothic"/>
              </a:rPr>
              <a:t>Efficiency must be based on caloric value of wood pellets consumed less the caloric value of biochar produced.</a:t>
            </a:r>
          </a:p>
        </p:txBody>
      </p:sp>
    </p:spTree>
    <p:extLst>
      <p:ext uri="{BB962C8B-B14F-4D97-AF65-F5344CB8AC3E}">
        <p14:creationId xmlns:p14="http://schemas.microsoft.com/office/powerpoint/2010/main" val="226443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6026" y="597959"/>
            <a:ext cx="5843588" cy="5906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>
                <a:solidFill>
                  <a:srgbClr val="A53010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Benefits of Pyrolysis</a:t>
            </a:r>
          </a:p>
          <a:p>
            <a:pPr defTabSz="457200">
              <a:lnSpc>
                <a:spcPct val="107000"/>
              </a:lnSpc>
              <a:spcBef>
                <a:spcPts val="200"/>
              </a:spcBef>
            </a:pPr>
            <a:endParaRPr lang="en-US" sz="4000" b="1" dirty="0">
              <a:solidFill>
                <a:srgbClr val="A53010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Pyrolysis operates at temperatures below the melting point of ash</a:t>
            </a:r>
            <a:endParaRPr lang="en-US" sz="24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Enables the use of low grade/high ash pellet fuels</a:t>
            </a:r>
            <a:endParaRPr lang="en-US" sz="24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Opens new markets for low cost pellet fuels, Ag residues, woody wastes etc.</a:t>
            </a:r>
            <a:endParaRPr lang="en-US" sz="24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 More market opportunities for pellet manufacturers</a:t>
            </a:r>
            <a:endParaRPr lang="en-US" sz="24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E74B5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Creates a marketable co-product, biochar</a:t>
            </a:r>
            <a:endParaRPr lang="en-US" sz="24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61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Bottom Feeder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19800"/>
            <a:ext cx="8305800" cy="5752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Pellet Master PM5000 1992-96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00557"/>
            <a:ext cx="6781800" cy="45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50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6013" y="475053"/>
            <a:ext cx="5143500" cy="7644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>
                <a:solidFill>
                  <a:srgbClr val="A53010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Biochar -- The Added Value Co-Product</a:t>
            </a:r>
          </a:p>
          <a:p>
            <a:pPr defTabSz="457200">
              <a:lnSpc>
                <a:spcPct val="107000"/>
              </a:lnSpc>
              <a:spcBef>
                <a:spcPts val="200"/>
              </a:spcBef>
            </a:pPr>
            <a:endParaRPr lang="en-US" sz="4000" b="1" dirty="0">
              <a:solidFill>
                <a:srgbClr val="A53010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>
              <a:lnSpc>
                <a:spcPct val="107000"/>
              </a:lnSpc>
              <a:spcBef>
                <a:spcPts val="200"/>
              </a:spcBef>
            </a:pPr>
            <a:r>
              <a:rPr lang="en-US" sz="2400" b="1" i="1" dirty="0">
                <a:solidFill>
                  <a:prstClr val="black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Existing and emerging markets for biochar</a:t>
            </a:r>
            <a:endParaRPr lang="en-US" sz="2400" b="1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Soil amendment for improving plant production in horticulture, forestry, and agriculture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 medium displacing higher cost activated charcoal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Land reclamation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market values are in the range $400 - $2400 per ton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 of Biochar can lower the cost of pellet fuel for space heating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13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032" y="254158"/>
            <a:ext cx="5741463" cy="67404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Biochar Reactor Development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25" y="1298150"/>
            <a:ext cx="2984495" cy="298449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1269384"/>
            <a:ext cx="3043755" cy="304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24" y="4372750"/>
            <a:ext cx="1843088" cy="240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13" y="4375764"/>
            <a:ext cx="1792367" cy="231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406" y="4338637"/>
            <a:ext cx="2465308" cy="2339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7308" y="1553212"/>
            <a:ext cx="1357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white"/>
                </a:solidFill>
                <a:latin typeface="Century Gothic"/>
              </a:rPr>
              <a:t>Bench Scale Research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6978" y="1335250"/>
            <a:ext cx="1461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white"/>
                </a:solidFill>
                <a:latin typeface="Century Gothic"/>
              </a:rPr>
              <a:t>Commercial Scale Reactor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4933" y="4398159"/>
            <a:ext cx="84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>
                <a:solidFill>
                  <a:prstClr val="white"/>
                </a:solidFill>
                <a:latin typeface="Century Gothic"/>
              </a:rPr>
              <a:t>Biochar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8208" y="4338634"/>
            <a:ext cx="2171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Century Gothic"/>
              </a:rPr>
              <a:t>Renewable Thermal Energy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4694" y="4507911"/>
            <a:ext cx="1370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>
                <a:solidFill>
                  <a:prstClr val="white"/>
                </a:solidFill>
                <a:latin typeface="Century Gothic"/>
              </a:rPr>
              <a:t>Pellet Feed</a:t>
            </a:r>
          </a:p>
        </p:txBody>
      </p:sp>
    </p:spTree>
    <p:extLst>
      <p:ext uri="{BB962C8B-B14F-4D97-AF65-F5344CB8AC3E}">
        <p14:creationId xmlns:p14="http://schemas.microsoft.com/office/powerpoint/2010/main" val="4164345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213" y="1028700"/>
            <a:ext cx="5692489" cy="568417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30520" y="262160"/>
            <a:ext cx="4227507" cy="76654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Range of Fuels Tested</a:t>
            </a:r>
          </a:p>
        </p:txBody>
      </p:sp>
    </p:spTree>
    <p:extLst>
      <p:ext uri="{BB962C8B-B14F-4D97-AF65-F5344CB8AC3E}">
        <p14:creationId xmlns:p14="http://schemas.microsoft.com/office/powerpoint/2010/main" val="1374782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Benefits of Biochar Pellet Stove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i="1" dirty="0">
                <a:solidFill>
                  <a:srgbClr val="0070C0"/>
                </a:solidFill>
              </a:rPr>
              <a:t>Wide range of pellet fuels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Lower cost of heating</a:t>
            </a:r>
          </a:p>
          <a:p>
            <a:r>
              <a:rPr lang="en-US" sz="2000" dirty="0">
                <a:solidFill>
                  <a:srgbClr val="0070C0"/>
                </a:solidFill>
              </a:rPr>
              <a:t>Improved emissions and efficiency</a:t>
            </a:r>
          </a:p>
          <a:p>
            <a:r>
              <a:rPr lang="en-US" sz="2000" dirty="0">
                <a:solidFill>
                  <a:srgbClr val="0070C0"/>
                </a:solidFill>
              </a:rPr>
              <a:t>Reduced ash cleaning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Added value of biochar</a:t>
            </a:r>
          </a:p>
          <a:p>
            <a:r>
              <a:rPr lang="en-US" sz="2000" dirty="0">
                <a:solidFill>
                  <a:srgbClr val="0070C0"/>
                </a:solidFill>
              </a:rPr>
              <a:t>Broader market</a:t>
            </a:r>
          </a:p>
          <a:p>
            <a:r>
              <a:rPr lang="en-US" sz="2000" dirty="0">
                <a:solidFill>
                  <a:srgbClr val="0070C0"/>
                </a:solidFill>
              </a:rPr>
              <a:t>Simple design</a:t>
            </a:r>
          </a:p>
        </p:txBody>
      </p:sp>
      <p:pic>
        <p:nvPicPr>
          <p:cNvPr id="7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43"/>
          <a:stretch/>
        </p:blipFill>
        <p:spPr>
          <a:xfrm>
            <a:off x="5317996" y="2133600"/>
            <a:ext cx="3826004" cy="3802081"/>
          </a:xfrm>
        </p:spPr>
      </p:pic>
    </p:spTree>
    <p:extLst>
      <p:ext uri="{BB962C8B-B14F-4D97-AF65-F5344CB8AC3E}">
        <p14:creationId xmlns:p14="http://schemas.microsoft.com/office/powerpoint/2010/main" val="1753247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8979" y="465033"/>
            <a:ext cx="5053262" cy="788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>
                <a:solidFill>
                  <a:srgbClr val="A53010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Can This Technology Gain Widespread Traction?</a:t>
            </a:r>
          </a:p>
          <a:p>
            <a:pPr defTabSz="457200">
              <a:lnSpc>
                <a:spcPct val="107000"/>
              </a:lnSpc>
              <a:spcBef>
                <a:spcPts val="200"/>
              </a:spcBef>
            </a:pPr>
            <a:endParaRPr lang="en-US" sz="4000" b="1" dirty="0">
              <a:solidFill>
                <a:srgbClr val="A53010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D78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Relatively low risk transition for this industry</a:t>
            </a:r>
            <a:endParaRPr lang="en-US" sz="24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D78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Majority of the infrastructure (manufacturing, marketing) already exists</a:t>
            </a:r>
            <a:endParaRPr lang="en-US" sz="24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D78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Increases the diversity of feedstocks that can be used</a:t>
            </a:r>
            <a:endParaRPr lang="en-US" sz="24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D78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Strengthens the economic and environmental value propositions</a:t>
            </a:r>
          </a:p>
          <a:p>
            <a:pPr marL="342900" indent="-34290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D78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Broader market appeal</a:t>
            </a:r>
            <a:endParaRPr lang="en-US" sz="24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14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6789" y="549629"/>
            <a:ext cx="4969042" cy="4274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>
                <a:solidFill>
                  <a:srgbClr val="A53010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Lead or Follow?</a:t>
            </a:r>
          </a:p>
          <a:p>
            <a:pPr defTabSz="457200">
              <a:lnSpc>
                <a:spcPct val="107000"/>
              </a:lnSpc>
              <a:spcBef>
                <a:spcPts val="200"/>
              </a:spcBef>
            </a:pPr>
            <a:endParaRPr lang="en-US" sz="4000" b="1" dirty="0">
              <a:solidFill>
                <a:srgbClr val="A53010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1F4D78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There is evidence that similar technology is currently under development in Europe</a:t>
            </a:r>
            <a:endParaRPr lang="en-US" sz="2400" i="1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1F4D78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The US was the early leader in the Pellet Industry. </a:t>
            </a:r>
            <a:endParaRPr lang="en-US" sz="2400" i="1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1F4D78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Do we want to regain our leadership position?</a:t>
            </a:r>
            <a:endParaRPr lang="en-US" sz="2400" i="1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03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3042" y="742135"/>
            <a:ext cx="4957010" cy="4273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>
                <a:solidFill>
                  <a:srgbClr val="A53010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Follow On</a:t>
            </a:r>
          </a:p>
          <a:p>
            <a:pPr defTabSz="457200">
              <a:lnSpc>
                <a:spcPct val="107000"/>
              </a:lnSpc>
              <a:spcBef>
                <a:spcPts val="200"/>
              </a:spcBef>
            </a:pPr>
            <a:endParaRPr lang="en-US" sz="4000" b="1" dirty="0">
              <a:solidFill>
                <a:srgbClr val="A53010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>
              <a:lnSpc>
                <a:spcPct val="107000"/>
              </a:lnSpc>
              <a:spcBef>
                <a:spcPts val="200"/>
              </a:spcBef>
            </a:pPr>
            <a:r>
              <a:rPr lang="en-US" sz="2800" dirty="0">
                <a:solidFill>
                  <a:srgbClr val="1F4D78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If you would like to further explore this opportunity or need more information, please contact Jerry at:</a:t>
            </a:r>
            <a:endParaRPr lang="en-US" sz="28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>
              <a:lnSpc>
                <a:spcPct val="107000"/>
              </a:lnSpc>
              <a:spcBef>
                <a:spcPts val="200"/>
              </a:spcBef>
            </a:pPr>
            <a:r>
              <a:rPr lang="en-US" sz="2800" u="sng" dirty="0">
                <a:solidFill>
                  <a:srgbClr val="1F4D78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jerry.whitfield@gmail.com</a:t>
            </a:r>
            <a:endParaRPr lang="en-US" sz="28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>
              <a:lnSpc>
                <a:spcPct val="107000"/>
              </a:lnSpc>
              <a:spcBef>
                <a:spcPts val="200"/>
              </a:spcBef>
            </a:pPr>
            <a:r>
              <a:rPr lang="en-US" sz="2800" dirty="0">
                <a:solidFill>
                  <a:srgbClr val="1F4D78"/>
                </a:solidFill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cell phone 360 708 0808</a:t>
            </a:r>
            <a:endParaRPr lang="en-US" sz="28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105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8956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4570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Hopper Fires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purpose for top feeding stoves was to eliminate burn back. Not so. Still a big problem and it mostly happens to top feeding stoves.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16297"/>
            <a:ext cx="4758403" cy="35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4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 Ignition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1990 Aladdin Hearth Products (</a:t>
            </a:r>
            <a:r>
              <a:rPr lang="en-US" dirty="0" err="1" smtClean="0"/>
              <a:t>Quadrafire</a:t>
            </a:r>
            <a:r>
              <a:rPr lang="en-US" dirty="0" smtClean="0"/>
              <a:t>) creates the Nova 800 and the 1100 insert. The first pellet stoves to have auto ignition. Auto start allowed the stove to work using a household thermostat.  Nearly every stove made now has auto ignition. In the beginning none of them did.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31240"/>
            <a:ext cx="3447205" cy="33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2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Cleaning Heat Exchanger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981"/>
            <a:ext cx="3657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Altair company had a clever mechanism attached to the hopper lid. </a:t>
            </a:r>
          </a:p>
          <a:p>
            <a:pPr marL="0" indent="0">
              <a:buNone/>
            </a:pPr>
            <a:r>
              <a:rPr lang="en-US" dirty="0" smtClean="0"/>
              <a:t>Each time the hopper opened for refueling it cleaned the heat exchanger. </a:t>
            </a:r>
          </a:p>
          <a:p>
            <a:pPr marL="0" indent="0">
              <a:buNone/>
            </a:pPr>
            <a:r>
              <a:rPr lang="en-US" dirty="0" smtClean="0"/>
              <a:t>The factory was accidentally bombed in Kosovo in 1998 by Clinton.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20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37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Insert to “slide” out for service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 the mid-90’s Harman Stove Company created the Invincible Insert, the first pellet stove insert to utilize a stationary rack mounted inside the firebox for the vent and a stove that separated and could slide out for service and a roller service rail was also sold.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3168"/>
            <a:ext cx="4133005" cy="309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9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Anti-jam Feeding System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Quadra fire had been using this system since 2000 as well as Rika (</a:t>
            </a:r>
            <a:r>
              <a:rPr lang="en-US" dirty="0" err="1" smtClean="0"/>
              <a:t>Austroflamme</a:t>
            </a:r>
            <a:r>
              <a:rPr lang="en-US" dirty="0" smtClean="0"/>
              <a:t>) since 2006. The feed motor utilizes a capacitor to flip the polarity or the induction coil motor if the motor become bound up, thus it turns backwards until the capacitor cools and feeding can resume.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88" y="1759894"/>
            <a:ext cx="4837816" cy="32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0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Fines Removed from Hopper 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Pellet dust in the hopper is a problem. It’s called fines and unlike the pellets, it doesn’t feed through  any stove very well, Harman pellet stoves remove it and store it in a compartment to be removed later.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03" y="1759894"/>
            <a:ext cx="4421185" cy="32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62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1163</Words>
  <Application>Microsoft Macintosh PowerPoint</Application>
  <PresentationFormat>On-screen Show (4:3)</PresentationFormat>
  <Paragraphs>157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Wisp</vt:lpstr>
      <vt:lpstr>Breakthroughs and Persistent Weaknesses in Pellet Stoves</vt:lpstr>
      <vt:lpstr>“Any product that needs a manual to explain it is already broken.”   –Elon Musk</vt:lpstr>
      <vt:lpstr>Bottom Feeder</vt:lpstr>
      <vt:lpstr>Hopper Fires</vt:lpstr>
      <vt:lpstr>Auto Ignition</vt:lpstr>
      <vt:lpstr>Self Cleaning Heat Exchanger</vt:lpstr>
      <vt:lpstr>First Insert to “slide” out for service</vt:lpstr>
      <vt:lpstr>Anti-jam Feeding System</vt:lpstr>
      <vt:lpstr>Fines Removed from Hopper </vt:lpstr>
      <vt:lpstr>Auto Cleaning Firepot</vt:lpstr>
      <vt:lpstr>Never Clean Heat Exchanger</vt:lpstr>
      <vt:lpstr>Everyone Understands Switches and Knobs</vt:lpstr>
      <vt:lpstr>Error Reporting</vt:lpstr>
      <vt:lpstr>Passive Firepot</vt:lpstr>
      <vt:lpstr>Heat Shielding Components</vt:lpstr>
      <vt:lpstr>Right Control – Wrong Materials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Natural Carbon Cycle</vt:lpstr>
      <vt:lpstr>PowerPoint Presentation</vt:lpstr>
      <vt:lpstr>PowerPoint Presentation</vt:lpstr>
      <vt:lpstr>PowerPoint Presentation</vt:lpstr>
      <vt:lpstr>PowerPoint Presentation</vt:lpstr>
      <vt:lpstr>Biochar Reactor Development</vt:lpstr>
      <vt:lpstr>Range of Fuels Tested</vt:lpstr>
      <vt:lpstr>Benefits of Biochar Pellet Stove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Breakthroughs and Persistent Weaknesses in Pellet Stoves</dc:title>
  <dc:creator>scott williamson</dc:creator>
  <cp:lastModifiedBy>Gabriella McConnel</cp:lastModifiedBy>
  <cp:revision>23</cp:revision>
  <dcterms:created xsi:type="dcterms:W3CDTF">2016-04-05T15:39:21Z</dcterms:created>
  <dcterms:modified xsi:type="dcterms:W3CDTF">2016-04-06T16:37:09Z</dcterms:modified>
</cp:coreProperties>
</file>