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3"/>
  </p:sldMasterIdLst>
  <p:notesMasterIdLst>
    <p:notesMasterId r:id="rId60"/>
  </p:notesMasterIdLst>
  <p:handoutMasterIdLst>
    <p:handoutMasterId r:id="rId61"/>
  </p:handoutMasterIdLst>
  <p:sldIdLst>
    <p:sldId id="479" r:id="rId34"/>
    <p:sldId id="565" r:id="rId35"/>
    <p:sldId id="526" r:id="rId36"/>
    <p:sldId id="561" r:id="rId37"/>
    <p:sldId id="562" r:id="rId38"/>
    <p:sldId id="563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6" r:id="rId47"/>
    <p:sldId id="557" r:id="rId48"/>
    <p:sldId id="542" r:id="rId49"/>
    <p:sldId id="532" r:id="rId50"/>
    <p:sldId id="548" r:id="rId51"/>
    <p:sldId id="528" r:id="rId52"/>
    <p:sldId id="530" r:id="rId53"/>
    <p:sldId id="531" r:id="rId54"/>
    <p:sldId id="423" r:id="rId55"/>
    <p:sldId id="546" r:id="rId56"/>
    <p:sldId id="547" r:id="rId57"/>
    <p:sldId id="534" r:id="rId58"/>
    <p:sldId id="564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7" autoAdjust="0"/>
    <p:restoredTop sz="95039" autoAdjust="0"/>
  </p:normalViewPr>
  <p:slideViewPr>
    <p:cSldViewPr>
      <p:cViewPr varScale="1">
        <p:scale>
          <a:sx n="111" d="100"/>
          <a:sy n="111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>
      <p:cViewPr varScale="1">
        <p:scale>
          <a:sx n="78" d="100"/>
          <a:sy n="78" d="100"/>
        </p:scale>
        <p:origin x="-207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6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61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061DAE-5642-4B9D-8BB4-91082291E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22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D396CC-B22F-4FD2-B76B-2A8086A47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6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09A6CD-4CB0-4B3C-9A28-8D0DA6FC2AE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900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96CC-B22F-4FD2-B76B-2A8086A47C9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40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B1F0BE-5841-4234-8AD7-A359DA422C78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56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AD8AD5-4C73-49F0-999C-33A6E05312CA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people burn wood can be just as important as which appliance they use to burn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54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Here are tools EPA has developed to help those interested in implementing changeout projects.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The </a:t>
            </a:r>
            <a:r>
              <a:rPr lang="en-US" b="1" dirty="0" smtClean="0"/>
              <a:t>Changeout guide </a:t>
            </a:r>
            <a:r>
              <a:rPr lang="en-US" dirty="0" smtClean="0"/>
              <a:t>includes steps and lessons learned.</a:t>
            </a:r>
          </a:p>
          <a:p>
            <a:pPr marL="171450" indent="-171450">
              <a:buFontTx/>
              <a:buChar char="-"/>
              <a:defRPr/>
            </a:pPr>
            <a:r>
              <a:rPr lang="en-US" b="1" dirty="0" smtClean="0"/>
              <a:t>Finance Options guide </a:t>
            </a:r>
            <a:r>
              <a:rPr lang="en-US" dirty="0" smtClean="0"/>
              <a:t>includes options for funding changeouts.  No silver bullets. It includes other federal agencies (DOE, HHS, USDA) program funds that can be used. </a:t>
            </a:r>
          </a:p>
          <a:p>
            <a:pPr marL="171450" indent="-171450">
              <a:buFontTx/>
              <a:buChar char="-"/>
              <a:defRPr/>
            </a:pP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 EPA is working to build stronger partnerships with other federal </a:t>
            </a:r>
            <a:r>
              <a:rPr lang="en-US" dirty="0" err="1" smtClean="0"/>
              <a:t>agenices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23DC30-BD31-4C56-AEE6-85B55521E243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4380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D2E3FD-900D-45D8-BF34-16791E3532E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Here is our key message.</a:t>
            </a:r>
          </a:p>
        </p:txBody>
      </p:sp>
    </p:spTree>
    <p:extLst>
      <p:ext uri="{BB962C8B-B14F-4D97-AF65-F5344CB8AC3E}">
        <p14:creationId xmlns:p14="http://schemas.microsoft.com/office/powerpoint/2010/main" val="236847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Website has an area for Consumer/Wood burners, States/locals and tribes and industry (Partners).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Show of hands, how many have been on our website? 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EA9768-CEF9-49D4-9153-43990325020A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6727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We have hard copies that are available for free.  You can also take our content and modify it to fit your local needs or message.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839C2A-2AAD-4855-9445-B9508BC5C02B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4602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Last 5 years this grown, but many larger settlements are winding down.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We encourage you to work with your EPA RO, state or local enforcement office to see about possible for changeout settlement agreement projects.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2A3747-C6C3-4B7B-AC63-0952B58E7A6F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84194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4C169-D1D9-45B1-9AE9-3966598FF3B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1: HHS’s Low-income Home Energy Assistance has the ability to fund changeouts.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2:  We believe there is a need to raise awareness about the health effects of wood smoke.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3:  We are trying empower homeowners to test their own fire wood to see if it is dry and ready to burn (i.e., &lt;20 % moisture content). Meter’s cost about $20 - $30.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4: More needs to be known about the benefits of reducing wood smoke ( less Black carbon and methane) to see how that impacts the climate.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Hope to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F5853-3112-455A-981C-C0BF87AE5309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1366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 comes from 2011 NATA.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F24373-8291-4AB9-9DE1-05F10854329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75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D3121-719F-4FA7-BA95-BF84EEF98285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More than 8 million home owners use wood stoves to heat their home;  17 million fireplaces in use and more than 240,000 hydronic heaters.</a:t>
            </a:r>
          </a:p>
        </p:txBody>
      </p:sp>
    </p:spTree>
    <p:extLst>
      <p:ext uri="{BB962C8B-B14F-4D97-AF65-F5344CB8AC3E}">
        <p14:creationId xmlns:p14="http://schemas.microsoft.com/office/powerpoint/2010/main" val="111710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Fine particles in wood smoke can impact </a:t>
            </a:r>
            <a:r>
              <a:rPr lang="en-US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both 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lungs and the heart.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74B29B-1492-424B-8DA6-AAD2A3BB948D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5882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E593E5-25D2-44BB-B8EA-CE2BEF0537F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14B8028-0A69-453B-AF2A-431B4F5B3D08}" type="slidenum">
              <a:rPr lang="en-US" altLang="en-US" sz="1100"/>
              <a:pPr algn="r"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/>
          <a:lstStyle/>
          <a:p>
            <a:pPr eaLnBrk="1" hangingPunct="1">
              <a:lnSpc>
                <a:spcPct val="90000"/>
              </a:lnSpc>
            </a:pPr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Reminder: emissions are relatively low to the ground</a:t>
            </a:r>
          </a:p>
          <a:p>
            <a:pPr eaLnBrk="1" hangingPunct="1">
              <a:lnSpc>
                <a:spcPct val="90000"/>
              </a:lnSpc>
            </a:pPr>
            <a:endParaRPr lang="en-CA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emitted during the winter when air inversions can prevent dispersion of pollution. </a:t>
            </a: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4972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30E27C-49A9-4CF3-A654-21000D1AFC2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3300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EFFA2E-9FFA-415D-B602-FC04831A2406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0666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1: Requirements are phased in over 5 years to give manufacturers more time for R&amp;D to comply with the more stringent 2020 emission limits</a:t>
            </a:r>
          </a:p>
          <a:p>
            <a:r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Bullets 2&amp;3: Emission limits for room heaters are rate-based (grams/hour); central heater limits are based on heat output (pounds PM2.5/million BTU’s of heat output)</a:t>
            </a:r>
          </a:p>
          <a:p>
            <a:r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Bullet 3: Step 1 limits for forced-air furnaces are the same as hydronic heaters, but furnace manufacturers have more time to comply with Step 1 based on comments received at proposal.</a:t>
            </a:r>
          </a:p>
          <a:p>
            <a:endParaRPr lang="en-US" altLang="en-US" sz="10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DEEDDB-A03A-4AD5-9051-83920015A37B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7366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1A4BCE-9B26-42AB-83B4-A96F545E2FE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590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3276-25FE-4FA5-811C-A37AA41B1761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047F-8F99-4A8E-88E5-30FD16404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5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ED6B-494A-46A1-88A0-A1938BAEFF0A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3DB5-6E6A-402B-889D-E88AD28E5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7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6463-D256-4CB1-B70F-98D981E50FA8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C3D-AD33-44D6-BA8D-ECA61FC22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6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012E-3D9F-4A74-981B-7670DB3CF65F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BC11-13A4-4CB8-8CD4-137C4321A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C8F8-309C-48FD-B15E-AEBACC6B4DB2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C463-C8FE-4B55-B310-E314AAAAE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8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D11A-2273-41AF-BE23-8D890E45A6B6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0D78-E04B-4999-8A74-69146B654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3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7B72-A132-4585-A5DC-76C5E3167AD6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73CA-AD83-4E33-AFFB-2F3FDEE3E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06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4106-9640-488D-A876-25B3ED1531A8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FE74-E772-402A-8E3E-B3140409D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7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81BB-93C2-46EB-8DA6-FC9926DBCA5B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580D-1B5C-4DA1-8EA7-E0A1D2EBE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EAC8-1DB5-487F-A3B9-6D4B86092C1A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2DA4-B453-408D-BF40-78A60513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6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5101-4C73-4FDB-B76B-642B3643BC0B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9D20-3445-47BB-B956-0B8DAA54A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8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8A12-329A-4A8F-B0F6-B4736EDA6ED0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B601-3BB4-4727-B3F0-2315A1F6A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5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1040-4F6E-4D01-AEE4-566876C496F8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3AEE-02B6-4585-B3F3-5FDB771C6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9486-EE7F-4EA6-8489-114B282B7F62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C8DB-5A93-48E2-9186-8C8DF33FD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urnwise_logo_w_tag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819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67BA-06EC-40E3-876B-EFAD04513276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2225-BCBD-47BD-A0DD-198E4DAEC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6E3E400-A956-4AD5-A56A-3525065A532B}" type="datetime1">
              <a:rPr lang="en-US"/>
              <a:pPr>
                <a:defRPr/>
              </a:pPr>
              <a:t>4/5/2016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04CEEB9-C890-483A-BF49-42570FE40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  <p:sldLayoutId id="2147484802" r:id="rId14"/>
    <p:sldLayoutId id="214748480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burnwi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residential-wood-heaters/small-entity-compliance-gui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burnwis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-OfbPjXPUU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hyperlink" Target="http://www2.epa.gov/burnwise/burn-wise-outreach-materials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42950" y="2057400"/>
            <a:ext cx="7696200" cy="2057400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EPA Pellet Stoves, The Residential Wood Heater NSPS, and the Burn Wise Program</a:t>
            </a:r>
            <a:b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Adam Baumgart-Getz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 smtClean="0"/>
              <a:t>Pellet </a:t>
            </a:r>
            <a:r>
              <a:rPr lang="en-US" altLang="en-US" dirty="0" smtClean="0"/>
              <a:t>Stove Design Challenge at Brookhaven National Laboratory – April 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-8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70A36-908B-46D9-8E4A-9DE10E99DDA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The 2015 NSPS does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not</a:t>
            </a:r>
            <a:r>
              <a:rPr lang="en-US" altLang="en-US" b="1" dirty="0" smtClean="0"/>
              <a:t>…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91000"/>
          </a:xfrm>
        </p:spPr>
        <p:txBody>
          <a:bodyPr>
            <a:normAutofit fontScale="25000" lnSpcReduction="20000"/>
          </a:bodyPr>
          <a:lstStyle/>
          <a:p>
            <a:pPr marL="173831" indent="-173831">
              <a:defRPr/>
            </a:pPr>
            <a:r>
              <a:rPr lang="en-US" sz="8000" dirty="0" smtClean="0"/>
              <a:t>Apply to existing </a:t>
            </a:r>
            <a:r>
              <a:rPr lang="en-US" sz="8000" dirty="0"/>
              <a:t>wood stoves and other wood-burning heaters currently in use in people’s homes</a:t>
            </a:r>
            <a:r>
              <a:rPr lang="en-US" sz="8000" dirty="0" smtClean="0"/>
              <a:t>.</a:t>
            </a:r>
          </a:p>
          <a:p>
            <a:pPr marL="173831" indent="-173831">
              <a:defRPr/>
            </a:pPr>
            <a:endParaRPr lang="en-US" sz="8000" dirty="0" smtClean="0"/>
          </a:p>
          <a:p>
            <a:pPr marL="173831" indent="-173831">
              <a:defRPr/>
            </a:pPr>
            <a:r>
              <a:rPr lang="en-US" sz="8000" dirty="0" smtClean="0"/>
              <a:t>Regulate masonry heaters.</a:t>
            </a:r>
          </a:p>
          <a:p>
            <a:pPr marL="173831" indent="-173831">
              <a:defRPr/>
            </a:pPr>
            <a:endParaRPr lang="en-US" sz="8000" dirty="0" smtClean="0"/>
          </a:p>
          <a:p>
            <a:pPr marL="173831" indent="-173831">
              <a:defRPr/>
            </a:pPr>
            <a:r>
              <a:rPr lang="en-US" sz="8000" dirty="0" smtClean="0"/>
              <a:t>Apply to fireplaces, pizza ovens, barbecues, chimeneas, fire pits, or new or existing heaters fueled solely by oil, gas, or coal.</a:t>
            </a:r>
          </a:p>
          <a:p>
            <a:pPr marL="173831" indent="-173831">
              <a:defRPr/>
            </a:pPr>
            <a:endParaRPr lang="en-US" sz="8000" dirty="0" smtClean="0"/>
          </a:p>
          <a:p>
            <a:pPr marL="173831" indent="-173831">
              <a:defRPr/>
            </a:pPr>
            <a:r>
              <a:rPr lang="en-US" sz="8000" dirty="0" smtClean="0"/>
              <a:t>Require a specific percent (delivered) efficiency or emissions limit for carbon monoxide, but does require testing and reporting to collect data in case these are required in the future.</a:t>
            </a:r>
          </a:p>
          <a:p>
            <a:pPr marL="173831" indent="-173831">
              <a:defRPr/>
            </a:pPr>
            <a:endParaRPr lang="en-US" sz="8000" dirty="0" smtClean="0"/>
          </a:p>
          <a:p>
            <a:pPr marL="173831" indent="-173831">
              <a:defRPr/>
            </a:pPr>
            <a:r>
              <a:rPr lang="en-US" sz="8000" dirty="0"/>
              <a:t>R</a:t>
            </a:r>
            <a:r>
              <a:rPr lang="en-US" sz="8000" dirty="0" smtClean="0"/>
              <a:t>equire temporary hangtags.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E9029-737A-4501-9DB3-B699DEE4B4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72268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45A18E-83BF-4889-9F23-C99D6271A619}" type="slidenum">
              <a:rPr lang="en-US" altLang="en-US" sz="1400" smtClean="0"/>
              <a:pPr/>
              <a:t>11</a:t>
            </a:fld>
            <a:endParaRPr lang="en-US" altLang="en-US" sz="1400" smtClean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447800"/>
          <a:ext cx="7848600" cy="4944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552"/>
                <a:gridCol w="1060266"/>
                <a:gridCol w="1941552"/>
                <a:gridCol w="1941552"/>
                <a:gridCol w="963678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Wood-Fired Heating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Effective Date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*after F.R. Notice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Particulate Matter Emission Standard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Test Fuel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9141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Wood stoves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&amp; Pellet Stoves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(both adjustable and single burn rate) (both catalytic &amp; non-catalytic)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May  15, 2015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4.5 g/</a:t>
                      </a:r>
                      <a:r>
                        <a:rPr lang="en-US" sz="1000" dirty="0" err="1">
                          <a:effectLst/>
                        </a:rPr>
                        <a:t>hr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Cribwood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or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Cordwood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</a:tr>
              <a:tr h="197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May 15, 2020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2.0 g/</a:t>
                      </a:r>
                      <a:r>
                        <a:rPr lang="en-US" sz="1000" dirty="0" err="1">
                          <a:effectLst/>
                        </a:rPr>
                        <a:t>hr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Cribwood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2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2.5 g/</a:t>
                      </a:r>
                      <a:r>
                        <a:rPr lang="en-US" sz="1000" dirty="0" err="1">
                          <a:effectLst/>
                        </a:rPr>
                        <a:t>hr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Cordwood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003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Hydronic Heaters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May 15, 2015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0.32 </a:t>
                      </a:r>
                      <a:r>
                        <a:rPr lang="en-US" sz="1000" dirty="0" smtClean="0">
                          <a:effectLst/>
                        </a:rPr>
                        <a:t>lbs/MBtu </a:t>
                      </a:r>
                      <a:r>
                        <a:rPr lang="en-US" sz="1000" dirty="0">
                          <a:effectLst/>
                        </a:rPr>
                        <a:t>weighted average </a:t>
                      </a:r>
                      <a:r>
                        <a:rPr lang="en-US" sz="800" u="sng" dirty="0">
                          <a:effectLst/>
                        </a:rPr>
                        <a:t>AND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18.0 g/</a:t>
                      </a:r>
                      <a:r>
                        <a:rPr lang="en-US" sz="1000" dirty="0" err="1">
                          <a:effectLst/>
                        </a:rPr>
                        <a:t>hr</a:t>
                      </a:r>
                      <a:r>
                        <a:rPr lang="en-US" sz="1000" dirty="0">
                          <a:effectLst/>
                        </a:rPr>
                        <a:t> individual test run cap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OR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EPA “Phase 2” Qualified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Cribwood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u="sng" dirty="0">
                          <a:effectLst/>
                        </a:rPr>
                        <a:t>or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Cordwood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</a:tr>
              <a:tr h="39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May 15,2020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0.10 </a:t>
                      </a:r>
                      <a:r>
                        <a:rPr lang="en-US" sz="1000" dirty="0" smtClean="0">
                          <a:effectLst/>
                        </a:rPr>
                        <a:t>lbs/MBtu </a:t>
                      </a:r>
                      <a:r>
                        <a:rPr lang="en-US" sz="1000" dirty="0">
                          <a:effectLst/>
                        </a:rPr>
                        <a:t>for each burn rate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Cribwood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0.15 </a:t>
                      </a:r>
                      <a:r>
                        <a:rPr lang="en-US" sz="1000" dirty="0" smtClean="0">
                          <a:effectLst/>
                        </a:rPr>
                        <a:t>lbs/MBtu </a:t>
                      </a:r>
                      <a:r>
                        <a:rPr lang="en-US" sz="1000" dirty="0">
                          <a:effectLst/>
                        </a:rPr>
                        <a:t>for each burn rate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Cordwood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003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Forced Air Furnaces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May 15, 2015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New work practice and operational standards, including providing information on best operating practices in owner’s manuals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1"/>
                    </a:solidFill>
                  </a:tcPr>
                </a:tc>
              </a:tr>
              <a:tr h="399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Small: </a:t>
                      </a:r>
                      <a:r>
                        <a:rPr lang="en-US" sz="1000" dirty="0" smtClean="0">
                          <a:effectLst/>
                        </a:rPr>
                        <a:t>May 16, 2016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Large</a:t>
                      </a:r>
                      <a:r>
                        <a:rPr lang="en-US" sz="1000" dirty="0" smtClean="0">
                          <a:effectLst/>
                        </a:rPr>
                        <a:t>:  May 15, 2017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0.93 </a:t>
                      </a:r>
                      <a:r>
                        <a:rPr lang="en-US" sz="1000" dirty="0" smtClean="0">
                          <a:effectLst/>
                        </a:rPr>
                        <a:t>lbs/MBtu </a:t>
                      </a:r>
                      <a:r>
                        <a:rPr lang="en-US" sz="1000" dirty="0">
                          <a:effectLst/>
                        </a:rPr>
                        <a:t>weighted average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Cordwood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All: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 May 15, 2020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0.15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lbs/MBtu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for each burn rate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Cordwood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81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2020 Voluntary Hangtags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036763"/>
            <a:ext cx="8286750" cy="46688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2015 NSPS allows optional, voluntary </a:t>
            </a:r>
            <a:r>
              <a:rPr lang="en-US" dirty="0"/>
              <a:t>hangtags </a:t>
            </a:r>
            <a:r>
              <a:rPr lang="en-US" dirty="0" smtClean="0"/>
              <a:t>to encourage manufacturers to develop cleaner burning residential heaters and to incentivize early compliance </a:t>
            </a:r>
            <a:r>
              <a:rPr lang="en-US" dirty="0"/>
              <a:t>with </a:t>
            </a:r>
            <a:r>
              <a:rPr lang="en-US" dirty="0" smtClean="0"/>
              <a:t>2020 standards.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EPA issued hangtag guidelines for manufacturers who request them -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www.epa.gov/burnwise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qualify for hangtags, manufacturers should—</a:t>
            </a:r>
          </a:p>
          <a:p>
            <a:pPr lvl="1">
              <a:defRPr/>
            </a:pPr>
            <a:r>
              <a:rPr lang="en-US" dirty="0" smtClean="0"/>
              <a:t>Document compliance with 2020 standards for each EPA-certified model</a:t>
            </a:r>
          </a:p>
          <a:p>
            <a:pPr lvl="1">
              <a:defRPr/>
            </a:pPr>
            <a:r>
              <a:rPr lang="en-US" dirty="0" smtClean="0"/>
              <a:t>Submit test results showing compliance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Hangtags are temporary and expire May 2020 except models tested with cordwood.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EPA has issued hangtags to four manufacturers (total of 12 wood stove models) and one manufacturer of four hydronic heater models.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6BFCA7-11D8-4966-A8DE-DEBB034072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76535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EPA Voluntary Hangtag - Example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541588"/>
            <a:ext cx="1985963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541588"/>
            <a:ext cx="20145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2"/>
          <p:cNvSpPr txBox="1">
            <a:spLocks noChangeArrowheads="1"/>
          </p:cNvSpPr>
          <p:nvPr/>
        </p:nvSpPr>
        <p:spPr bwMode="auto">
          <a:xfrm>
            <a:off x="2235200" y="2125663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Front</a:t>
            </a: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5062538" y="2125663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Back</a:t>
            </a:r>
          </a:p>
        </p:txBody>
      </p:sp>
      <p:sp>
        <p:nvSpPr>
          <p:cNvPr id="604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A6FAF-1C58-4D91-8799-2F7EDD0BD9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9516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96200" cy="1371600"/>
          </a:xfrm>
        </p:spPr>
        <p:txBody>
          <a:bodyPr/>
          <a:lstStyle/>
          <a:p>
            <a:pPr algn="ctr"/>
            <a:r>
              <a:rPr lang="en-US" altLang="en-US" smtClean="0"/>
              <a:t>Small Entity Compliance Guide</a:t>
            </a:r>
            <a:br>
              <a:rPr lang="en-US" altLang="en-US" smtClean="0"/>
            </a:br>
            <a:r>
              <a:rPr lang="en-US" altLang="en-US" smtClean="0"/>
              <a:t>May 2015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552700"/>
            <a:ext cx="7772400" cy="41529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Assists </a:t>
            </a:r>
            <a:r>
              <a:rPr lang="en-US" sz="2000" dirty="0"/>
              <a:t>small business owners who manufacture and distribute new residential woodstoves, pellet stoves, hydronic heaters and wood-fired forced air </a:t>
            </a:r>
            <a:r>
              <a:rPr lang="en-US" sz="2000" dirty="0" smtClean="0"/>
              <a:t>furnaces.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Outlines compliance responsibilities under the </a:t>
            </a:r>
            <a:r>
              <a:rPr lang="en-US" sz="2000" dirty="0" smtClean="0"/>
              <a:t>NSPS for each regulated entity.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May be revised in the future to clarify certain provisions of the final rule.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To download a copy: </a:t>
            </a:r>
            <a:r>
              <a:rPr lang="en-US" sz="1600" u="sng" dirty="0">
                <a:hlinkClick r:id="rId3"/>
              </a:rPr>
              <a:t>http://www.epa.gov/residential-wood-heaters/small-entity-compliance-guide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F54EA-C51B-4BD0-B036-ED0B5E3FC8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0775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82000" cy="838200"/>
          </a:xfrm>
        </p:spPr>
        <p:txBody>
          <a:bodyPr/>
          <a:lstStyle/>
          <a:p>
            <a:pPr algn="ctr"/>
            <a:r>
              <a:rPr lang="en-US" altLang="en-US" smtClean="0"/>
              <a:t>Online Database of EPA-certified </a:t>
            </a:r>
            <a:br>
              <a:rPr lang="en-US" altLang="en-US" smtClean="0"/>
            </a:br>
            <a:r>
              <a:rPr lang="en-US" altLang="en-US" smtClean="0"/>
              <a:t>Wood Heaters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04800" y="2214563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Searchable database of all EPA-certified wood heater models for:</a:t>
            </a:r>
          </a:p>
          <a:p>
            <a:pPr lvl="1"/>
            <a:r>
              <a:rPr lang="en-US" altLang="en-US" dirty="0" smtClean="0"/>
              <a:t> consumers</a:t>
            </a:r>
          </a:p>
          <a:p>
            <a:pPr lvl="1"/>
            <a:r>
              <a:rPr lang="en-US" altLang="en-US" dirty="0" smtClean="0"/>
              <a:t>state/local regulatory agencies</a:t>
            </a:r>
          </a:p>
          <a:p>
            <a:pPr lvl="1"/>
            <a:r>
              <a:rPr lang="en-US" altLang="en-US" dirty="0" smtClean="0"/>
              <a:t>manufacturers and sellers</a:t>
            </a:r>
          </a:p>
          <a:p>
            <a:pPr lvl="1"/>
            <a:endParaRPr lang="en-US" altLang="en-US" sz="1200" dirty="0" smtClean="0"/>
          </a:p>
          <a:p>
            <a:r>
              <a:rPr lang="en-US" altLang="en-US" dirty="0" smtClean="0"/>
              <a:t>Expected completion May, 2016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Database to be linked to EPA websites:</a:t>
            </a:r>
          </a:p>
          <a:p>
            <a:pPr lvl="1"/>
            <a:r>
              <a:rPr lang="en-US" altLang="en-US" dirty="0" smtClean="0"/>
              <a:t>Burn Wise </a:t>
            </a:r>
          </a:p>
          <a:p>
            <a:pPr lvl="1"/>
            <a:r>
              <a:rPr lang="en-US" altLang="en-US" dirty="0" smtClean="0"/>
              <a:t>Wood Heater Compliance Monitoring Program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30A8B-10DC-400E-9F32-636CEC1021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28761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/>
          <a:lstStyle/>
          <a:p>
            <a:r>
              <a:rPr lang="en-US" dirty="0" smtClean="0"/>
              <a:t>Burn Wise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2926"/>
            <a:ext cx="7772400" cy="596900"/>
          </a:xfrm>
        </p:spPr>
        <p:txBody>
          <a:bodyPr/>
          <a:lstStyle/>
          <a:p>
            <a:r>
              <a:rPr lang="en-US" dirty="0" smtClean="0"/>
              <a:t>Tools and Materials to Support Woodstove </a:t>
            </a:r>
            <a:r>
              <a:rPr lang="en-US" dirty="0" err="1" smtClean="0"/>
              <a:t>Changeout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E580D-1B5C-4DA1-8EA7-E0A1D2EBE10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36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644525" y="1381125"/>
            <a:ext cx="9144000" cy="579438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en-US" b="1" kern="1200" dirty="0"/>
              <a:t>Burn Wise Program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55825"/>
            <a:ext cx="8077200" cy="3886200"/>
          </a:xfrm>
        </p:spPr>
        <p:txBody>
          <a:bodyPr/>
          <a:lstStyle/>
          <a:p>
            <a:pPr marL="0" indent="0">
              <a:buSzPct val="75000"/>
              <a:buFontTx/>
              <a:buNone/>
              <a:defRPr/>
            </a:pPr>
            <a:r>
              <a:rPr lang="en-US" sz="2200" dirty="0">
                <a:cs typeface="Tahoma" pitchFamily="34" charset="0"/>
              </a:rPr>
              <a:t>Despite success in getting some consumers to choose cleaner-burning appliances, we still see wood smoke </a:t>
            </a:r>
            <a:r>
              <a:rPr lang="en-US" sz="2200" dirty="0" smtClean="0">
                <a:cs typeface="Tahoma" pitchFamily="34" charset="0"/>
              </a:rPr>
              <a:t>issues</a:t>
            </a:r>
          </a:p>
          <a:p>
            <a:pPr marL="0" indent="0">
              <a:buSzPct val="75000"/>
              <a:buFontTx/>
              <a:buNone/>
              <a:defRPr/>
            </a:pPr>
            <a:endParaRPr lang="en-US" sz="1400" dirty="0">
              <a:cs typeface="Tahoma" pitchFamily="34" charset="0"/>
            </a:endParaRPr>
          </a:p>
          <a:p>
            <a:pPr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ahoma" pitchFamily="34" charset="0"/>
              </a:rPr>
              <a:t>Program Goal/Objectives: </a:t>
            </a:r>
          </a:p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ahoma" pitchFamily="34" charset="0"/>
              </a:rPr>
              <a:t>To </a:t>
            </a:r>
            <a:r>
              <a:rPr lang="en-US" sz="2000" dirty="0">
                <a:cs typeface="Tahoma" pitchFamily="34" charset="0"/>
              </a:rPr>
              <a:t>promote responsible wood-burning </a:t>
            </a:r>
            <a:r>
              <a:rPr lang="en-US" sz="2000" dirty="0" smtClean="0">
                <a:cs typeface="Tahoma" pitchFamily="34" charset="0"/>
              </a:rPr>
              <a:t>techniques</a:t>
            </a:r>
          </a:p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ahoma" pitchFamily="34" charset="0"/>
              </a:rPr>
              <a:t>Educate </a:t>
            </a:r>
            <a:r>
              <a:rPr lang="en-US" sz="2000" dirty="0">
                <a:cs typeface="Tahoma" pitchFamily="34" charset="0"/>
              </a:rPr>
              <a:t>users on the connection between what they burn, how they </a:t>
            </a:r>
            <a:r>
              <a:rPr lang="en-US" sz="2000" dirty="0" smtClean="0">
                <a:cs typeface="Tahoma" pitchFamily="34" charset="0"/>
              </a:rPr>
              <a:t>burn and impacts </a:t>
            </a:r>
            <a:r>
              <a:rPr lang="en-US" sz="2000" dirty="0">
                <a:cs typeface="Tahoma" pitchFamily="34" charset="0"/>
              </a:rPr>
              <a:t>on their health, safety and the </a:t>
            </a:r>
            <a:r>
              <a:rPr lang="en-US" sz="2000" dirty="0" smtClean="0">
                <a:cs typeface="Tahoma" pitchFamily="34" charset="0"/>
              </a:rPr>
              <a:t>environment</a:t>
            </a:r>
          </a:p>
          <a:p>
            <a:pPr lvl="1">
              <a:buSzPct val="75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Tahoma" pitchFamily="34" charset="0"/>
              </a:rPr>
              <a:t>Promote </a:t>
            </a:r>
            <a:r>
              <a:rPr lang="en-US" sz="2000" dirty="0">
                <a:cs typeface="Tahoma" pitchFamily="34" charset="0"/>
              </a:rPr>
              <a:t>safety, savings, and energy efficiency</a:t>
            </a:r>
          </a:p>
          <a:p>
            <a:pPr>
              <a:buSzPct val="75000"/>
              <a:defRPr/>
            </a:pPr>
            <a:endParaRPr lang="en-US" sz="600" dirty="0">
              <a:cs typeface="Tahoma" pitchFamily="34" charset="0"/>
            </a:endParaRPr>
          </a:p>
          <a:p>
            <a:pPr marL="0" indent="0">
              <a:buSzPct val="75000"/>
              <a:buFontTx/>
              <a:buNone/>
              <a:defRPr/>
            </a:pPr>
            <a:r>
              <a:rPr lang="en-US" sz="2000" i="1" dirty="0">
                <a:cs typeface="Tahoma" pitchFamily="34" charset="0"/>
              </a:rPr>
              <a:t>Do not want to encourage more wood burning, just responsible burning</a:t>
            </a:r>
          </a:p>
          <a:p>
            <a:pPr>
              <a:buSzPct val="75000"/>
              <a:buFont typeface="Arial" pitchFamily="34" charset="0"/>
              <a:buChar char="•"/>
              <a:defRPr/>
            </a:pPr>
            <a:endParaRPr lang="en-US" sz="2200" dirty="0">
              <a:cs typeface="Tahoma" pitchFamily="34" charset="0"/>
            </a:endParaRPr>
          </a:p>
          <a:p>
            <a:pPr>
              <a:buSzPct val="75000"/>
              <a:buFont typeface="Arial" pitchFamily="34" charset="0"/>
              <a:buChar char="•"/>
              <a:defRPr/>
            </a:pPr>
            <a:endParaRPr lang="en-US" sz="1800" dirty="0" smtClean="0"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BD2D7-2446-4494-A4F9-B02F0A82D888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941" name="Picture 6" descr="Burnwise_logo_w_tag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8263"/>
            <a:ext cx="2338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66B590-9F90-4805-8FAC-1E350216B1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9296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merType Md BT" pitchFamily="18" charset="0"/>
              </a:rPr>
              <a:t>Supporting Wood-Burning Appliance Replacement Projects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8915400" cy="4495800"/>
          </a:xfrm>
        </p:spPr>
        <p:txBody>
          <a:bodyPr/>
          <a:lstStyle/>
          <a:p>
            <a:r>
              <a:rPr lang="en-US" altLang="en-US" sz="2400" u="sng" smtClean="0"/>
              <a:t>Education and incentive-based</a:t>
            </a:r>
            <a:r>
              <a:rPr lang="en-US" altLang="en-US" sz="2400" smtClean="0"/>
              <a:t> (cash rebates) effort to encourage owners of old, inefficient wood burning appliances (e.g.,woodstoves) to “changeout” their stove with a cleaner burning appliance like:</a:t>
            </a:r>
          </a:p>
          <a:p>
            <a:pPr lvl="1"/>
            <a:r>
              <a:rPr lang="en-US" altLang="en-US" smtClean="0"/>
              <a:t>Gas stoves</a:t>
            </a:r>
          </a:p>
          <a:p>
            <a:pPr lvl="1"/>
            <a:r>
              <a:rPr lang="en-US" altLang="en-US" smtClean="0"/>
              <a:t>Wood pellet stoves</a:t>
            </a:r>
          </a:p>
          <a:p>
            <a:pPr lvl="1"/>
            <a:r>
              <a:rPr lang="en-US" altLang="en-US" smtClean="0"/>
              <a:t>EPA-Certified wood stoves</a:t>
            </a:r>
          </a:p>
          <a:p>
            <a:pPr lvl="1"/>
            <a:r>
              <a:rPr lang="en-US" altLang="en-US" smtClean="0"/>
              <a:t>Gas furnaces, heat pumps</a:t>
            </a:r>
          </a:p>
          <a:p>
            <a:pPr lvl="1"/>
            <a:endParaRPr lang="en-US" altLang="en-US" smtClean="0"/>
          </a:p>
          <a:p>
            <a:endParaRPr lang="en-US" altLang="en-US" sz="2400" i="1" smtClean="0">
              <a:latin typeface="AmerType M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5D938-3A0B-4EC3-B915-5C91074D9E0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451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Changeout Tools Available</a:t>
            </a:r>
          </a:p>
          <a:p>
            <a:pPr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 on EPA’s Burn Wise Website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438400" y="2819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28600" y="2608263"/>
            <a:ext cx="8610600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i="1" dirty="0"/>
              <a:t>How to Implement a Wood-Burning Appliance Changeout </a:t>
            </a:r>
          </a:p>
          <a:p>
            <a:pPr>
              <a:defRPr/>
            </a:pPr>
            <a:r>
              <a:rPr lang="en-US" i="1" dirty="0"/>
              <a:t>    Program </a:t>
            </a:r>
            <a:r>
              <a:rPr lang="en-US" dirty="0"/>
              <a:t>Guide</a:t>
            </a:r>
          </a:p>
          <a:p>
            <a:pPr>
              <a:defRPr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i="1" dirty="0"/>
              <a:t>EPA’s Guide to Financing Options for Wood-burning </a:t>
            </a:r>
          </a:p>
          <a:p>
            <a:pPr>
              <a:defRPr/>
            </a:pPr>
            <a:r>
              <a:rPr lang="en-US" i="1" dirty="0"/>
              <a:t>    Appliance Changeouts</a:t>
            </a:r>
          </a:p>
          <a:p>
            <a:pPr>
              <a:defRPr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Wood Burning Appliance Replacement Emission Calculator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i="1" dirty="0"/>
              <a:t>Does Your Wood Stove have a Dirty Little Secret </a:t>
            </a:r>
            <a:r>
              <a:rPr lang="en-US" dirty="0"/>
              <a:t>Brochure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/>
          <a:lstStyle/>
          <a:p>
            <a:r>
              <a:rPr lang="en-US" dirty="0" smtClean="0"/>
              <a:t>Why Wood Smoke is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1FE74-E772-402A-8E3E-B3140409D06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2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579438"/>
          </a:xfrm>
        </p:spPr>
        <p:txBody>
          <a:bodyPr anchor="t"/>
          <a:lstStyle/>
          <a:p>
            <a:pPr algn="ctr" eaLnBrk="1" hangingPunct="1"/>
            <a:r>
              <a:rPr lang="en-US" altLang="en-US" b="1" smtClean="0"/>
              <a:t>Burn Wise Messages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981200"/>
            <a:ext cx="4425950" cy="4267200"/>
          </a:xfrm>
        </p:spPr>
        <p:txBody>
          <a:bodyPr/>
          <a:lstStyle/>
          <a:p>
            <a:pPr>
              <a:buSzPct val="75000"/>
              <a:buFontTx/>
              <a:buNone/>
            </a:pPr>
            <a:r>
              <a:rPr lang="en-US" altLang="en-US" sz="2000" b="1" dirty="0" smtClean="0">
                <a:cs typeface="Tahoma" panose="020B0604030504040204" pitchFamily="34" charset="0"/>
              </a:rPr>
              <a:t>Burn the right wood: 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Save money and time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Burn only dry, seasoned wood and maintain a hot fire </a:t>
            </a:r>
          </a:p>
          <a:p>
            <a:pPr>
              <a:buSzPct val="75000"/>
              <a:buFontTx/>
              <a:buNone/>
            </a:pPr>
            <a:endParaRPr lang="en-US" altLang="en-US" sz="500" dirty="0" smtClean="0">
              <a:cs typeface="Tahoma" panose="020B0604030504040204" pitchFamily="34" charset="0"/>
            </a:endParaRPr>
          </a:p>
          <a:p>
            <a:pPr>
              <a:buSzPct val="75000"/>
              <a:buFontTx/>
              <a:buNone/>
            </a:pPr>
            <a:r>
              <a:rPr lang="en-US" altLang="en-US" sz="2000" b="1" dirty="0" smtClean="0">
                <a:cs typeface="Tahoma" panose="020B0604030504040204" pitchFamily="34" charset="0"/>
              </a:rPr>
              <a:t>The right way: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Be safe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Have a certified technician install and annually service your appliance </a:t>
            </a:r>
          </a:p>
          <a:p>
            <a:pPr>
              <a:buSzPct val="75000"/>
              <a:buFontTx/>
              <a:buNone/>
            </a:pPr>
            <a:endParaRPr lang="en-US" altLang="en-US" sz="500" dirty="0" smtClean="0">
              <a:cs typeface="Tahoma" panose="020B0604030504040204" pitchFamily="34" charset="0"/>
            </a:endParaRPr>
          </a:p>
          <a:p>
            <a:pPr>
              <a:buSzPct val="75000"/>
              <a:buFontTx/>
              <a:buNone/>
            </a:pPr>
            <a:r>
              <a:rPr lang="en-US" altLang="en-US" sz="2000" b="1" dirty="0" smtClean="0">
                <a:cs typeface="Tahoma" panose="020B0604030504040204" pitchFamily="34" charset="0"/>
              </a:rPr>
              <a:t>In the right appliance: 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Make your home healthier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cs typeface="Tahoma" panose="020B0604030504040204" pitchFamily="34" charset="0"/>
              </a:rPr>
              <a:t>Upgrade to an efficient, EPA-approved wood-burning appliance  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endParaRPr lang="en-US" altLang="en-US" sz="1400" dirty="0" smtClean="0"/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E5A4B-DA38-42D6-B55F-8BEE47F72974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 l="35938" t="19792" r="27344" b="6250"/>
          <a:stretch>
            <a:fillRect/>
          </a:stretch>
        </p:blipFill>
        <p:spPr bwMode="auto">
          <a:xfrm>
            <a:off x="990600" y="1981200"/>
            <a:ext cx="2673350" cy="403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007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D7FC9-2B9E-470B-A301-868BFBBC40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0" y="12906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EPA’s Burn Wise Website: </a:t>
            </a:r>
            <a:r>
              <a:rPr lang="en-US" altLang="en-US" sz="2400">
                <a:hlinkClick r:id="rId4"/>
              </a:rPr>
              <a:t>www.epa.gov/burnwise</a:t>
            </a:r>
            <a:endParaRPr lang="en-US" altLang="en-US" sz="2400"/>
          </a:p>
        </p:txBody>
      </p:sp>
      <p:sp>
        <p:nvSpPr>
          <p:cNvPr id="44037" name="Right Arrow 1"/>
          <p:cNvSpPr>
            <a:spLocks noChangeArrowheads="1"/>
          </p:cNvSpPr>
          <p:nvPr/>
        </p:nvSpPr>
        <p:spPr bwMode="auto">
          <a:xfrm>
            <a:off x="2743200" y="58674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-14288" y="947738"/>
            <a:ext cx="7924801" cy="9144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Resources Available:</a:t>
            </a:r>
            <a:endParaRPr lang="en-US" altLang="en-US" sz="2800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41FB6-F56E-4A73-A66A-0C94CBC99B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46084" name="Picture 4" descr="~0210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649413"/>
            <a:ext cx="2479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buckslip-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990600"/>
            <a:ext cx="167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Burnwise_logo_w_tag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13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46638"/>
            <a:ext cx="2028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1"/>
          <p:cNvSpPr txBox="1">
            <a:spLocks noChangeArrowheads="1"/>
          </p:cNvSpPr>
          <p:nvPr/>
        </p:nvSpPr>
        <p:spPr bwMode="auto">
          <a:xfrm>
            <a:off x="1958975" y="111125"/>
            <a:ext cx="279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Outreach Tools</a:t>
            </a:r>
          </a:p>
        </p:txBody>
      </p:sp>
      <p:pic>
        <p:nvPicPr>
          <p:cNvPr id="46089" name="Content Placeholder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" y="1800225"/>
            <a:ext cx="1681163" cy="3886200"/>
          </a:xfrm>
        </p:spPr>
      </p:pic>
      <p:pic>
        <p:nvPicPr>
          <p:cNvPr id="46090" name="Picture 11" descr="DLS-brochur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838325"/>
            <a:ext cx="17303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3"/>
          <p:cNvSpPr>
            <a:spLocks noChangeArrowheads="1"/>
          </p:cNvSpPr>
          <p:nvPr/>
        </p:nvSpPr>
        <p:spPr bwMode="auto">
          <a:xfrm>
            <a:off x="250825" y="5713413"/>
            <a:ext cx="450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  <a:buFontTx/>
              <a:buNone/>
            </a:pPr>
            <a:r>
              <a:rPr lang="en-US" altLang="en-US" sz="2400">
                <a:cs typeface="Tahoma" panose="020B0604030504040204" pitchFamily="34" charset="0"/>
              </a:rPr>
              <a:t>Find online at </a:t>
            </a:r>
            <a:r>
              <a:rPr lang="en-US" altLang="en-US" sz="2400">
                <a:cs typeface="Tahoma" panose="020B0604030504040204" pitchFamily="34" charset="0"/>
                <a:hlinkClick r:id="rId10"/>
              </a:rPr>
              <a:t>http://www2.epa.gov/burnwise/burn-wise-outreach-materials</a:t>
            </a:r>
            <a:endParaRPr lang="en-US" altLang="en-US" sz="2400">
              <a:cs typeface="Tahoma" panose="020B0604030504040204" pitchFamily="34" charset="0"/>
            </a:endParaRPr>
          </a:p>
        </p:txBody>
      </p:sp>
      <p:pic>
        <p:nvPicPr>
          <p:cNvPr id="46092" name="Picture 11" descr="faceboo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303838"/>
            <a:ext cx="13985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838200"/>
          </a:xfrm>
        </p:spPr>
        <p:txBody>
          <a:bodyPr/>
          <a:lstStyle/>
          <a:p>
            <a:pPr algn="ctr"/>
            <a:r>
              <a:rPr lang="en-US" altLang="en-US" b="1" smtClean="0"/>
              <a:t>EPA Enforcement Settlement Agreements:</a:t>
            </a:r>
            <a:br>
              <a:rPr lang="en-US" altLang="en-US" b="1" smtClean="0"/>
            </a:br>
            <a:r>
              <a:rPr lang="en-US" altLang="en-US" b="1" smtClean="0"/>
              <a:t> Wood Stove Changeouts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7924800" cy="3352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/>
              <a:t>More than $17 million in funds negotiated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00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smtClean="0"/>
              <a:t>Small ($10K) and larger ($3.1M) projects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00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smtClean="0"/>
              <a:t>Approximately 20 projects located throughout the US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601AB-184C-44D3-A9C8-B0DAE17645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8012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8300"/>
            <a:ext cx="7696200" cy="838200"/>
          </a:xfrm>
        </p:spPr>
        <p:txBody>
          <a:bodyPr/>
          <a:lstStyle/>
          <a:p>
            <a:r>
              <a:rPr lang="en-US" b="1" dirty="0"/>
              <a:t>EPA FY 2015 Targeted Airshed Grants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361363"/>
            <a:ext cx="7772400" cy="3886200"/>
          </a:xfrm>
        </p:spPr>
        <p:txBody>
          <a:bodyPr/>
          <a:lstStyle/>
          <a:p>
            <a:r>
              <a:rPr lang="en-US" dirty="0" smtClean="0"/>
              <a:t>$7.5 million awarded  for wood smoke:</a:t>
            </a:r>
          </a:p>
          <a:p>
            <a:pPr lvl="1"/>
            <a:r>
              <a:rPr lang="en-US" dirty="0" smtClean="0"/>
              <a:t>Portola, CA</a:t>
            </a:r>
          </a:p>
          <a:p>
            <a:pPr lvl="1"/>
            <a:r>
              <a:rPr lang="en-US" dirty="0" smtClean="0"/>
              <a:t>San Joaquin Valley, CA</a:t>
            </a:r>
          </a:p>
          <a:p>
            <a:pPr lvl="1"/>
            <a:r>
              <a:rPr lang="en-US" dirty="0" smtClean="0"/>
              <a:t>West Silver Valley, ID</a:t>
            </a:r>
          </a:p>
          <a:p>
            <a:endParaRPr lang="en-US" sz="1000" dirty="0" smtClean="0"/>
          </a:p>
          <a:p>
            <a:r>
              <a:rPr lang="en-US" dirty="0" smtClean="0"/>
              <a:t>Grant activities include:</a:t>
            </a:r>
          </a:p>
          <a:p>
            <a:pPr lvl="1"/>
            <a:r>
              <a:rPr lang="en-US" dirty="0" smtClean="0"/>
              <a:t>Incentives to changeout old wood burning devices</a:t>
            </a:r>
          </a:p>
          <a:p>
            <a:pPr lvl="1"/>
            <a:r>
              <a:rPr lang="en-US" dirty="0" smtClean="0"/>
              <a:t>Education and outreach</a:t>
            </a:r>
          </a:p>
          <a:p>
            <a:pPr lvl="1"/>
            <a:r>
              <a:rPr lang="en-US" dirty="0" smtClean="0"/>
              <a:t>Weatherization to reduce heating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ABF44-8039-49A5-8A3A-A411BB0030C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6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42938" y="1104900"/>
            <a:ext cx="7696200" cy="838200"/>
          </a:xfrm>
        </p:spPr>
        <p:txBody>
          <a:bodyPr/>
          <a:lstStyle/>
          <a:p>
            <a:r>
              <a:rPr lang="en-US" altLang="en-US" b="1" smtClean="0"/>
              <a:t>Changeout and Burn Wise Next Steps</a:t>
            </a:r>
            <a:r>
              <a:rPr lang="en-US" altLang="en-US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828800"/>
            <a:ext cx="8001000" cy="41910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$20 million in Targeted </a:t>
            </a:r>
            <a:r>
              <a:rPr lang="en-US" dirty="0" err="1" smtClean="0"/>
              <a:t>Airshed</a:t>
            </a:r>
            <a:r>
              <a:rPr lang="en-US" dirty="0" smtClean="0"/>
              <a:t> Grants for FY 2016. Expect </a:t>
            </a:r>
            <a:r>
              <a:rPr lang="en-US" dirty="0" err="1" smtClean="0"/>
              <a:t>changeouts</a:t>
            </a:r>
            <a:r>
              <a:rPr lang="en-US" dirty="0" smtClean="0"/>
              <a:t> will be substantial part of this funding cycle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 Stronger Partnerships with other Federal Agencies (US Department of Agriculture, Health and Human Services)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C0921-6EC3-4D65-B9FA-4F30BECE07C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B047F-8F99-4A8E-88E5-30FD1640454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0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96200" cy="685800"/>
          </a:xfrm>
        </p:spPr>
        <p:txBody>
          <a:bodyPr/>
          <a:lstStyle/>
          <a:p>
            <a:r>
              <a:rPr lang="en-US" altLang="en-US" sz="3600" b="1" smtClean="0">
                <a:latin typeface="AmerType Md BT" pitchFamily="18" charset="0"/>
              </a:rPr>
              <a:t>Residential Wood Smoke and </a:t>
            </a:r>
            <a:br>
              <a:rPr lang="en-US" altLang="en-US" sz="3600" b="1" smtClean="0">
                <a:latin typeface="AmerType Md BT" pitchFamily="18" charset="0"/>
              </a:rPr>
            </a:br>
            <a:r>
              <a:rPr lang="en-US" altLang="en-US" sz="3600" b="1" smtClean="0">
                <a:latin typeface="AmerType Md BT" pitchFamily="18" charset="0"/>
              </a:rPr>
              <a:t>Air Toxics Pollutants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772400" cy="3886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Nationally Residential Wood Smoke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Accounts for: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/>
              <a:t> 20%</a:t>
            </a:r>
            <a:r>
              <a:rPr lang="en-US" altLang="en-US" sz="2000" dirty="0" smtClean="0"/>
              <a:t> of total stationary and mobile 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     polycyclic organic matter emissions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/>
              <a:t> 50%</a:t>
            </a:r>
            <a:r>
              <a:rPr lang="en-US" altLang="en-US" sz="2000" dirty="0" smtClean="0"/>
              <a:t> of all area source air toxic cancer risks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4968A4-0DC3-4258-B415-A7458ADE73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29701" name="Picture 4" descr="DSCN03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318AA8-0C6E-4681-9D7B-17477DC36D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11338"/>
            <a:ext cx="7696200" cy="4284662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300" dirty="0" smtClean="0"/>
              <a:t>Fine particle pollution (PM</a:t>
            </a:r>
            <a:r>
              <a:rPr lang="en-US" sz="1500" dirty="0" smtClean="0"/>
              <a:t>2.5</a:t>
            </a:r>
            <a:r>
              <a:rPr lang="en-US" sz="23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300" dirty="0" smtClean="0"/>
              <a:t>6% (382,000 tons) of total PM</a:t>
            </a:r>
            <a:r>
              <a:rPr lang="en-US" sz="1500" dirty="0" smtClean="0"/>
              <a:t>2.5</a:t>
            </a:r>
            <a:r>
              <a:rPr lang="en-US" sz="2300" dirty="0" smtClean="0"/>
              <a:t> </a:t>
            </a:r>
            <a:r>
              <a:rPr lang="en-US" sz="2300" u="sng" dirty="0" smtClean="0"/>
              <a:t>direct</a:t>
            </a:r>
            <a:r>
              <a:rPr lang="en-US" sz="2300" dirty="0" smtClean="0"/>
              <a:t> emissions</a:t>
            </a:r>
          </a:p>
          <a:p>
            <a:pPr marL="457200" lvl="1" indent="0">
              <a:buFontTx/>
              <a:buNone/>
              <a:defRPr/>
            </a:pPr>
            <a:endParaRPr lang="en-US" sz="1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300" dirty="0" smtClean="0"/>
              <a:t>Residential wood combustion emits 5 times more PM emissions than all of these combined:</a:t>
            </a:r>
          </a:p>
          <a:p>
            <a:pPr lvl="2" eaLnBrk="1" hangingPunct="1"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dirty="0"/>
              <a:t>US petroleum refineries</a:t>
            </a:r>
          </a:p>
          <a:p>
            <a:pPr lvl="2" eaLnBrk="1" hangingPunct="1"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dirty="0"/>
              <a:t>Cement manufactures</a:t>
            </a:r>
          </a:p>
          <a:p>
            <a:pPr lvl="2" eaLnBrk="1" hangingPunct="1"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dirty="0"/>
              <a:t>Pulp and paper </a:t>
            </a:r>
            <a:r>
              <a:rPr lang="en-US" sz="2300" dirty="0" smtClean="0"/>
              <a:t>plants</a:t>
            </a:r>
            <a:endParaRPr lang="en-US" sz="23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Why do we care about wood smoke?</a:t>
            </a:r>
          </a:p>
        </p:txBody>
      </p:sp>
      <p:pic>
        <p:nvPicPr>
          <p:cNvPr id="23557" name="Picture 4" descr="chimneysm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3238"/>
            <a:ext cx="33528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838200"/>
          </a:xfrm>
        </p:spPr>
        <p:txBody>
          <a:bodyPr/>
          <a:lstStyle/>
          <a:p>
            <a:r>
              <a:rPr lang="en-US" altLang="en-US" b="1" smtClean="0"/>
              <a:t>Particles in wood smoke can impact health: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CA4574-1742-421C-B287-458E194D89A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778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6629400" y="6281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/>
              <a:t>5</a:t>
            </a:r>
          </a:p>
        </p:txBody>
      </p:sp>
      <p:pic>
        <p:nvPicPr>
          <p:cNvPr id="27651" name="Picture 3" descr="housesmok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953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3725" y="2241550"/>
            <a:ext cx="329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1484313"/>
            <a:ext cx="3581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/>
              <a:t> </a:t>
            </a:r>
            <a:r>
              <a:rPr lang="en-US" altLang="en-US"/>
              <a:t>Low stacks</a:t>
            </a:r>
          </a:p>
          <a:p>
            <a:pPr algn="ctr">
              <a:spcBef>
                <a:spcPct val="0"/>
              </a:spcBef>
            </a:pPr>
            <a:endParaRPr lang="en-US" altLang="en-US"/>
          </a:p>
          <a:p>
            <a:pPr algn="ctr">
              <a:spcBef>
                <a:spcPct val="0"/>
              </a:spcBef>
            </a:pPr>
            <a:r>
              <a:rPr lang="en-US" altLang="en-US"/>
              <a:t> Poor dispersion</a:t>
            </a:r>
          </a:p>
        </p:txBody>
      </p:sp>
      <p:pic>
        <p:nvPicPr>
          <p:cNvPr id="27654" name="Picture 8" descr="Woodstove Smok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8700"/>
            <a:ext cx="4724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4800600" y="647700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Photo: Makah Tribe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1738" y="4240213"/>
            <a:ext cx="414813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ctr">
              <a:buFontTx/>
              <a:buChar char="•"/>
              <a:defRPr/>
            </a:pPr>
            <a:r>
              <a:rPr lang="en-US" sz="2800" dirty="0"/>
              <a:t>Can impact neighbors</a:t>
            </a:r>
          </a:p>
          <a:p>
            <a:pPr algn="ctr">
              <a:defRPr/>
            </a:pPr>
            <a:r>
              <a:rPr lang="en-US" sz="2800" dirty="0"/>
              <a:t>and the community</a:t>
            </a:r>
          </a:p>
        </p:txBody>
      </p:sp>
      <p:sp>
        <p:nvSpPr>
          <p:cNvPr id="27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C89E3-287F-4D35-861B-87C6EEA9BF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1432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54150"/>
            <a:ext cx="6858000" cy="303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Revised Standards of Performance for New Residential Wood Heaters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1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0DD7A-30B4-4F71-BE46-1FCE182D12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25399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Overview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EPA promulgated revised standards of performance to make </a:t>
            </a:r>
            <a:r>
              <a:rPr lang="en-US" u="sng" dirty="0" smtClean="0"/>
              <a:t>new</a:t>
            </a:r>
            <a:r>
              <a:rPr lang="en-US" dirty="0" smtClean="0"/>
              <a:t> residential wood heaters significantly cleaner than previously required.</a:t>
            </a:r>
          </a:p>
          <a:p>
            <a:pPr>
              <a:defRPr/>
            </a:pPr>
            <a:endParaRPr lang="en-US" sz="1700" dirty="0" smtClean="0"/>
          </a:p>
          <a:p>
            <a:pPr>
              <a:defRPr/>
            </a:pPr>
            <a:r>
              <a:rPr lang="en-US" dirty="0" smtClean="0"/>
              <a:t>Revised standards published March 16, 2015, effective May 15, 2015.</a:t>
            </a:r>
          </a:p>
          <a:p>
            <a:pPr>
              <a:defRPr/>
            </a:pPr>
            <a:endParaRPr lang="en-US" sz="1700" dirty="0" smtClean="0"/>
          </a:p>
          <a:p>
            <a:pPr>
              <a:defRPr/>
            </a:pPr>
            <a:r>
              <a:rPr lang="en-US" dirty="0" smtClean="0"/>
              <a:t>2015 rule broadens applicability </a:t>
            </a:r>
            <a:r>
              <a:rPr lang="en-US" dirty="0"/>
              <a:t>of </a:t>
            </a:r>
            <a:r>
              <a:rPr lang="en-US" dirty="0" smtClean="0"/>
              <a:t>1988 NSPS, which covered only “room heaters” (adjustable burn-rate wood stoves, fireplace inserts and some pellet stoves) by adding –</a:t>
            </a:r>
          </a:p>
          <a:p>
            <a:pPr lvl="1">
              <a:defRPr/>
            </a:pPr>
            <a:r>
              <a:rPr lang="en-US" dirty="0" smtClean="0"/>
              <a:t>Other room heaters --single burn-rate (not adjustable) wood </a:t>
            </a:r>
            <a:r>
              <a:rPr lang="en-US" dirty="0"/>
              <a:t>stoves and </a:t>
            </a:r>
            <a:r>
              <a:rPr lang="en-US" dirty="0" smtClean="0"/>
              <a:t>all pellet stoves; and</a:t>
            </a:r>
          </a:p>
          <a:p>
            <a:pPr lvl="1">
              <a:defRPr/>
            </a:pPr>
            <a:r>
              <a:rPr lang="en-US" dirty="0" smtClean="0"/>
              <a:t>“Central Heaters” --wood-fired hydronic heaters (outdoor &amp; indoor wood boilers) and forced-air furnaces (warm-air furnaces).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81E24-D799-44EC-8372-9F0D2C81FB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5717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Overview (continued)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300" dirty="0" smtClean="0"/>
              <a:t>NSPS phases </a:t>
            </a:r>
            <a:r>
              <a:rPr lang="en-US" sz="3300" dirty="0"/>
              <a:t>in emission limits in two steps over five years to allow manufacturers time to adapt emission control technologies to their particular model lines</a:t>
            </a:r>
            <a:r>
              <a:rPr lang="en-US" sz="3300" dirty="0" smtClean="0"/>
              <a:t>.</a:t>
            </a:r>
          </a:p>
          <a:p>
            <a:pPr>
              <a:defRPr/>
            </a:pPr>
            <a:endParaRPr lang="en-US" sz="3300" dirty="0" smtClean="0"/>
          </a:p>
          <a:p>
            <a:pPr>
              <a:defRPr/>
            </a:pPr>
            <a:r>
              <a:rPr lang="en-US" sz="3300" dirty="0" smtClean="0"/>
              <a:t>Compliance with Step 1 emission limits for </a:t>
            </a:r>
            <a:r>
              <a:rPr lang="en-US" sz="3300" dirty="0"/>
              <a:t>wood </a:t>
            </a:r>
            <a:r>
              <a:rPr lang="en-US" sz="3300" dirty="0" smtClean="0"/>
              <a:t>stoves, pellet stoves and </a:t>
            </a:r>
            <a:r>
              <a:rPr lang="en-US" sz="3300" dirty="0"/>
              <a:t>hydronic heaters </a:t>
            </a:r>
            <a:r>
              <a:rPr lang="en-US" sz="3300" dirty="0" smtClean="0"/>
              <a:t>was required by May 15, 2015.</a:t>
            </a:r>
          </a:p>
          <a:p>
            <a:pPr>
              <a:defRPr/>
            </a:pPr>
            <a:endParaRPr lang="en-US" sz="3300" dirty="0"/>
          </a:p>
          <a:p>
            <a:pPr>
              <a:defRPr/>
            </a:pPr>
            <a:r>
              <a:rPr lang="en-US" sz="3300" dirty="0" smtClean="0"/>
              <a:t>Compliance with Step 1 limits for forced-air furnaces is phased in based on public comments --May 2016 for furnaces less than 65,000 Btu, and May 2017 for furnaces 65,000 Btu or more.</a:t>
            </a:r>
          </a:p>
          <a:p>
            <a:pPr>
              <a:defRPr/>
            </a:pPr>
            <a:endParaRPr lang="en-US" sz="3300" dirty="0"/>
          </a:p>
          <a:p>
            <a:pPr>
              <a:defRPr/>
            </a:pPr>
            <a:r>
              <a:rPr lang="en-US" sz="3300" dirty="0" smtClean="0"/>
              <a:t>Compliance date with Step 2 emission </a:t>
            </a:r>
            <a:r>
              <a:rPr lang="en-US" sz="3300" dirty="0"/>
              <a:t>limits </a:t>
            </a:r>
            <a:r>
              <a:rPr lang="en-US" sz="3300" dirty="0" smtClean="0"/>
              <a:t>for all regulated wood heaters is May 15, 2020.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81B9AE-D04C-460C-9092-DD407C8150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11856542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BW_powerpoin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LongProperties xmlns="http://schemas.microsoft.com/office/2006/metadata/longProperties"/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2015-10-08T15:15:21+00:00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109E0B31BFB45979D956AF89B92CC" ma:contentTypeVersion="20" ma:contentTypeDescription="Create a new document." ma:contentTypeScope="" ma:versionID="f2027eddc93cc06548b92fcc98b81ad3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dfb1d198-803b-4676-b791-8978b16d96cd" targetNamespace="http://schemas.microsoft.com/office/2006/metadata/properties" ma:root="true" ma:fieldsID="642a3676593647f9f25bbf6eb2e301f0" ns1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dfb1d198-803b-4676-b791-8978b16d96c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ingHintHash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6df844e1-9257-42e3-8c54-9fb30ccc0385}" ma:internalName="TaxCatchAllLabel" ma:readOnly="true" ma:showField="CatchAllDataLabel" ma:web="dfb1d198-803b-4676-b791-8978b16d96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6df844e1-9257-42e3-8c54-9fb30ccc0385}" ma:internalName="TaxCatchAll" ma:showField="CatchAllData" ma:web="dfb1d198-803b-4676-b791-8978b16d96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1d198-803b-4676-b791-8978b16d96c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9" nillable="true" ma:displayName="Sharing Hint Hash" ma:internalName="SharingHintHash" ma:readOnly="true">
      <xsd:simpleType>
        <xsd:restriction base="dms:Text"/>
      </xsd:simple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A37F2FB-B175-46AC-A9DB-05DCE7BA9D3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975BA88-91C5-461E-8E9A-B2D681FCDA5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7CCA46D-27A2-45B6-8D89-29F0F9C727F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BA5916D-5627-4F91-B8CD-5EE962B5F98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9931BC4-866F-43DA-8E65-BF5BB4AB8B8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D31B7DE-5402-4BFE-86F7-57A46D229FB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9EEE3F2-8F85-40D8-B1F6-23912B80771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858E0A0-9544-412A-BDEE-95923F913B6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9F30079-0D05-4B3B-A6D6-D52EC825043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444D9C2-9540-412F-9FCF-7D53D03CDE6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9790ABA-20AA-4BDB-98B3-C646883ED3E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1A08C22-E770-4A4F-BDB5-BC68016C4FA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8070AE6-BCEC-434A-81A1-88E3D6EA2000}">
  <ds:schemaRefs>
    <ds:schemaRef ds:uri="http://schemas.microsoft.com/office/2006/metadata/longProperties"/>
  </ds:schemaRefs>
</ds:datastoreItem>
</file>

<file path=customXml/itemProps21.xml><?xml version="1.0" encoding="utf-8"?>
<ds:datastoreItem xmlns:ds="http://schemas.openxmlformats.org/officeDocument/2006/customXml" ds:itemID="{955A78C1-AFE2-45DE-A4CE-FEDDF7CB838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6DBB529-8CC9-4CB8-8D16-66021F10C3D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5075552-6923-421A-8034-3F4A2517556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46FAE84-EE89-4EAB-87C2-59BBCDA5F92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A899D0B-2333-423D-8AA3-4C246BB8166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C824597-5381-4EB1-9AEE-B7A291A639E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2F79A53-4080-4E66-A6CB-DF5435EDE0E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126758B-E5AF-4A1C-A267-AE9A4FEBD00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0C2DE99-6C2B-430B-B612-A50720EE8C7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DB3A52F-EBDD-4327-AEEA-D7A676A33A33}">
  <ds:schemaRefs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4ffa91fb-a0ff-4ac5-b2db-65c790d184a4"/>
    <ds:schemaRef ds:uri="http://schemas.microsoft.com/office/2006/metadata/properties"/>
    <ds:schemaRef ds:uri="dfb1d198-803b-4676-b791-8978b16d96cd"/>
    <ds:schemaRef ds:uri="http://schemas.microsoft.com/sharepoint/v3"/>
    <ds:schemaRef ds:uri="http://schemas.microsoft.com/sharepoint.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0.xml><?xml version="1.0" encoding="utf-8"?>
<ds:datastoreItem xmlns:ds="http://schemas.openxmlformats.org/officeDocument/2006/customXml" ds:itemID="{2F136120-65A5-4549-ACC2-174F59AED2E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D4D06B1-39B7-4E33-8DEB-7D54088D608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F76A054-6B38-417B-A5E0-F1CFF81BB9C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B9BEEBD-4C19-4112-B75F-DA93AAF4ED3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74FC546-595B-4134-A6DB-9DAD322ECE1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54A3B81-E625-4071-99FC-DEBB798518E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B337FAE-2230-4EE0-98D6-13047BB178C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C4D529B-64B5-467C-B384-FFB5CA8A6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dfb1d198-803b-4676-b791-8978b16d9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C5DD2CBE-4714-4CA4-A444-B0D8E0E1140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11394</TotalTime>
  <Words>1678</Words>
  <Application>Microsoft Office PowerPoint</Application>
  <PresentationFormat>On-screen Show (4:3)</PresentationFormat>
  <Paragraphs>296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AmerType Md BT</vt:lpstr>
      <vt:lpstr>Arial</vt:lpstr>
      <vt:lpstr>Calibri</vt:lpstr>
      <vt:lpstr>Courier New</vt:lpstr>
      <vt:lpstr>Tahoma</vt:lpstr>
      <vt:lpstr>Times New Roman</vt:lpstr>
      <vt:lpstr>Wingdings</vt:lpstr>
      <vt:lpstr>general_BW_powerpoint2</vt:lpstr>
      <vt:lpstr>EPA Pellet Stoves, The Residential Wood Heater NSPS, and the Burn Wise Program  Adam Baumgart-Getz  Pellet Stove Design Challenge at Brookhaven National Laboratory – April 6th-8th, 2016 </vt:lpstr>
      <vt:lpstr>Why Wood Smoke is a Problem</vt:lpstr>
      <vt:lpstr>Residential Wood Smoke and  Air Toxics Pollutants </vt:lpstr>
      <vt:lpstr>Why do we care about wood smoke?</vt:lpstr>
      <vt:lpstr>Particles in wood smoke can impact health:</vt:lpstr>
      <vt:lpstr>PowerPoint Presentation</vt:lpstr>
      <vt:lpstr>     Revised Standards of Performance for New Residential Wood Heaters </vt:lpstr>
      <vt:lpstr>Overview</vt:lpstr>
      <vt:lpstr>Overview (continued)</vt:lpstr>
      <vt:lpstr>The 2015 NSPS does not…</vt:lpstr>
      <vt:lpstr>PowerPoint Presentation</vt:lpstr>
      <vt:lpstr>2020 Voluntary Hangtags</vt:lpstr>
      <vt:lpstr>EPA Voluntary Hangtag - Example</vt:lpstr>
      <vt:lpstr>Small Entity Compliance Guide May 2015 </vt:lpstr>
      <vt:lpstr>Online Database of EPA-certified  Wood Heaters</vt:lpstr>
      <vt:lpstr>Burn Wise Program</vt:lpstr>
      <vt:lpstr>Burn Wise Program</vt:lpstr>
      <vt:lpstr>Supporting Wood-Burning Appliance Replacement Projects</vt:lpstr>
      <vt:lpstr>PowerPoint Presentation</vt:lpstr>
      <vt:lpstr>Burn Wise Messages</vt:lpstr>
      <vt:lpstr>PowerPoint Presentation</vt:lpstr>
      <vt:lpstr>Resources Available:</vt:lpstr>
      <vt:lpstr>EPA Enforcement Settlement Agreements:  Wood Stove Changeouts </vt:lpstr>
      <vt:lpstr>EPA FY 2015 Targeted Airshed Grants </vt:lpstr>
      <vt:lpstr>Changeout and Burn Wise Next Steps </vt:lpstr>
      <vt:lpstr>Questions?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EPA’s Burn Wise Program</dc:title>
  <dc:creator>EPA</dc:creator>
  <cp:lastModifiedBy>Baumgart-Getz, Adam</cp:lastModifiedBy>
  <cp:revision>371</cp:revision>
  <cp:lastPrinted>2016-03-03T18:57:23Z</cp:lastPrinted>
  <dcterms:created xsi:type="dcterms:W3CDTF">2011-03-22T17:28:35Z</dcterms:created>
  <dcterms:modified xsi:type="dcterms:W3CDTF">2016-04-05T22:26:15Z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SharedWithUsers">
    <vt:lpwstr>36;#Boyd, Kate;#37;#Brockman, Larry</vt:lpwstr>
  </property>
  <property fmtid="{D5CDD505-2E9C-101B-9397-08002B2CF9AE}" pid="4" name="display_urn:schemas-microsoft-com:office:office#SharedWithUsers">
    <vt:lpwstr>Boyd, Kate;Brockman, Larry</vt:lpwstr>
  </property>
  <property fmtid="{D5CDD505-2E9C-101B-9397-08002B2CF9AE}" pid="5" name="Document Type">
    <vt:lpwstr/>
  </property>
</Properties>
</file>