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1" r:id="rId11"/>
    <p:sldId id="266" r:id="rId12"/>
    <p:sldId id="267" r:id="rId13"/>
    <p:sldId id="269" r:id="rId14"/>
    <p:sldId id="282" r:id="rId15"/>
    <p:sldId id="270" r:id="rId16"/>
    <p:sldId id="271" r:id="rId17"/>
    <p:sldId id="272" r:id="rId18"/>
    <p:sldId id="275" r:id="rId19"/>
    <p:sldId id="276" r:id="rId20"/>
    <p:sldId id="277" r:id="rId21"/>
    <p:sldId id="273" r:id="rId22"/>
    <p:sldId id="280" r:id="rId23"/>
    <p:sldId id="279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old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9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07T09:39:40.84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01D3C-112D-4C50-A5DD-23C6DEB6B388}" type="datetimeFigureOut">
              <a:rPr lang="en-CA" smtClean="0"/>
              <a:t>2016-04-07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759A0-54E3-4C4E-8796-70E6D66B7C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33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003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9494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8741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00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249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249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947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018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064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631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55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001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4245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5552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674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879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8608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00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11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30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638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372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9A0-54E3-4C4E-8796-70E6D66B7CF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784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CB6-9517-4C1A-822B-62D6069F0DA3}" type="datetimeFigureOut">
              <a:rPr lang="en-CA" smtClean="0"/>
              <a:t>2016-04-07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172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CB6-9517-4C1A-822B-62D6069F0DA3}" type="datetimeFigureOut">
              <a:rPr lang="en-CA" smtClean="0"/>
              <a:t>2016-04-07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482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CB6-9517-4C1A-822B-62D6069F0DA3}" type="datetimeFigureOut">
              <a:rPr lang="en-CA" smtClean="0"/>
              <a:t>2016-04-07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61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CB6-9517-4C1A-822B-62D6069F0DA3}" type="datetimeFigureOut">
              <a:rPr lang="en-CA" smtClean="0"/>
              <a:t>2016-04-07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79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CB6-9517-4C1A-822B-62D6069F0DA3}" type="datetimeFigureOut">
              <a:rPr lang="en-CA" smtClean="0"/>
              <a:t>2016-04-07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097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CB6-9517-4C1A-822B-62D6069F0DA3}" type="datetimeFigureOut">
              <a:rPr lang="en-CA" smtClean="0"/>
              <a:t>2016-04-07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52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CB6-9517-4C1A-822B-62D6069F0DA3}" type="datetimeFigureOut">
              <a:rPr lang="en-CA" smtClean="0"/>
              <a:t>2016-04-07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3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CB6-9517-4C1A-822B-62D6069F0DA3}" type="datetimeFigureOut">
              <a:rPr lang="en-CA" smtClean="0"/>
              <a:t>2016-04-07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05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CB6-9517-4C1A-822B-62D6069F0DA3}" type="datetimeFigureOut">
              <a:rPr lang="en-CA" smtClean="0"/>
              <a:t>2016-04-07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02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CB6-9517-4C1A-822B-62D6069F0DA3}" type="datetimeFigureOut">
              <a:rPr lang="en-CA" smtClean="0"/>
              <a:t>2016-04-07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34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CB6-9517-4C1A-822B-62D6069F0DA3}" type="datetimeFigureOut">
              <a:rPr lang="en-CA" smtClean="0"/>
              <a:t>2016-04-07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43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CCB6-9517-4C1A-822B-62D6069F0DA3}" type="datetimeFigureOut">
              <a:rPr lang="en-CA" smtClean="0"/>
              <a:t>2016-04-07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A50E3-6427-47EC-B363-98D847221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46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45526"/>
            <a:ext cx="9144000" cy="1662782"/>
          </a:xfrm>
        </p:spPr>
        <p:txBody>
          <a:bodyPr>
            <a:normAutofit/>
          </a:bodyPr>
          <a:lstStyle/>
          <a:p>
            <a:r>
              <a:rPr lang="en-CA" sz="4800" b="1" dirty="0" smtClean="0"/>
              <a:t>Calculating Energy Efficiency Using A </a:t>
            </a:r>
            <a:br>
              <a:rPr lang="en-CA" sz="4800" b="1" dirty="0" smtClean="0"/>
            </a:br>
            <a:r>
              <a:rPr lang="en-CA" sz="4800" b="1" dirty="0" smtClean="0"/>
              <a:t>Chemical Mass Balance Method</a:t>
            </a:r>
            <a:endParaRPr lang="en-CA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21193"/>
            <a:ext cx="9144000" cy="3327269"/>
          </a:xfrm>
        </p:spPr>
        <p:txBody>
          <a:bodyPr>
            <a:normAutofit lnSpcReduction="10000"/>
          </a:bodyPr>
          <a:lstStyle/>
          <a:p>
            <a:r>
              <a:rPr lang="en-CA" sz="2800" b="1" dirty="0" smtClean="0"/>
              <a:t>Crispin Pemberton-Pigott</a:t>
            </a:r>
          </a:p>
          <a:p>
            <a:endParaRPr lang="en-CA" sz="1100" dirty="0" smtClean="0"/>
          </a:p>
          <a:p>
            <a:r>
              <a:rPr lang="en-CA" dirty="0" smtClean="0"/>
              <a:t>Reporting research on the combustion of solid fuels conducted at</a:t>
            </a:r>
          </a:p>
          <a:p>
            <a:r>
              <a:rPr lang="en-CA" dirty="0" smtClean="0"/>
              <a:t>SeTAR Centre, University of Johannesburg</a:t>
            </a:r>
          </a:p>
          <a:p>
            <a:r>
              <a:rPr lang="en-CA" dirty="0" smtClean="0"/>
              <a:t>Cape Peninsula University of Technology, Cape Town</a:t>
            </a:r>
          </a:p>
          <a:p>
            <a:r>
              <a:rPr lang="en-CA" dirty="0" smtClean="0"/>
              <a:t>China Agricultural University, Beijing</a:t>
            </a:r>
          </a:p>
          <a:p>
            <a:r>
              <a:rPr lang="en-CA" dirty="0" smtClean="0"/>
              <a:t>Presented at</a:t>
            </a:r>
            <a:endParaRPr lang="en-CA" dirty="0"/>
          </a:p>
          <a:p>
            <a:r>
              <a:rPr lang="en-CA" b="1" dirty="0" smtClean="0"/>
              <a:t>Brookhaven National Laboratory – 7 April 2016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7917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668" y="560301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/>
              <a:t>Heat Gained – Space Heating</a:t>
            </a:r>
            <a:endParaRPr lang="en-CA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10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066799" y="1569058"/>
            <a:ext cx="105251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Calculate what energy was available in the fuel</a:t>
            </a:r>
          </a:p>
          <a:p>
            <a:endParaRPr lang="en-CA" sz="3200" dirty="0" smtClean="0"/>
          </a:p>
          <a:p>
            <a:r>
              <a:rPr lang="en-CA" sz="3200" dirty="0" smtClean="0"/>
              <a:t>Calculate the losses up the stack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CA" sz="3200" dirty="0" smtClean="0"/>
              <a:t>Siegert </a:t>
            </a:r>
            <a:r>
              <a:rPr lang="en-CA" sz="3200" dirty="0"/>
              <a:t>Method – estimates losses up the </a:t>
            </a:r>
            <a:r>
              <a:rPr lang="en-CA" sz="3200" dirty="0" smtClean="0"/>
              <a:t>stack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dirty="0" smtClean="0"/>
              <a:t> Gas-by-gas calculation – estimate losses up the stack</a:t>
            </a:r>
          </a:p>
          <a:p>
            <a:endParaRPr lang="en-CA" sz="3200" dirty="0" smtClean="0"/>
          </a:p>
          <a:p>
            <a:r>
              <a:rPr lang="en-CA" sz="3200" dirty="0" smtClean="0"/>
              <a:t>Heat Gained, by subtraction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498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06" y="0"/>
            <a:ext cx="5942142" cy="1252330"/>
          </a:xfrm>
        </p:spPr>
        <p:txBody>
          <a:bodyPr>
            <a:noAutofit/>
          </a:bodyPr>
          <a:lstStyle/>
          <a:p>
            <a:pPr algn="l"/>
            <a:r>
              <a:rPr lang="en-CA" sz="3600" b="1" dirty="0" smtClean="0"/>
              <a:t>Step 1: </a:t>
            </a:r>
            <a:br>
              <a:rPr lang="en-CA" sz="3600" b="1" dirty="0" smtClean="0"/>
            </a:br>
            <a:r>
              <a:rPr lang="en-CA" sz="3600" b="1" dirty="0" smtClean="0"/>
              <a:t>Combust the Fuel</a:t>
            </a:r>
            <a:endParaRPr lang="en-CA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11</a:t>
            </a:fld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140606" y="1989131"/>
            <a:ext cx="2980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Remove the ash and convert to Molar Elements</a:t>
            </a:r>
            <a:endParaRPr lang="en-CA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195" y="298179"/>
            <a:ext cx="8394272" cy="622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11" y="162736"/>
            <a:ext cx="5670654" cy="70162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/>
              <a:t>Step 1:  Combust the Fuel</a:t>
            </a:r>
            <a:endParaRPr lang="en-CA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12</a:t>
            </a:fld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180363" y="1635853"/>
            <a:ext cx="1966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Combust in Air</a:t>
            </a:r>
            <a:endParaRPr lang="en-CA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526" y="836213"/>
            <a:ext cx="8125176" cy="5885262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10555356" y="3979159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0510253" y="2811381"/>
            <a:ext cx="1695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Water Vapour 74,000 ppm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1050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718" y="401277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/>
              <a:t>Assumptions</a:t>
            </a:r>
            <a:endParaRPr lang="en-CA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13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571" y="2755978"/>
            <a:ext cx="5502778" cy="3274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4645" y="957100"/>
            <a:ext cx="1009711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/>
              <a:t>1.   Hydrogen and Oxygen are present in the Fuel and Water in known ratios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CA" sz="2400" dirty="0" smtClean="0"/>
              <a:t>Fuel O and Fuel H are released homogeneously from biomass even if the </a:t>
            </a:r>
          </a:p>
          <a:p>
            <a:pPr>
              <a:lnSpc>
                <a:spcPct val="150000"/>
              </a:lnSpc>
            </a:pPr>
            <a:r>
              <a:rPr lang="en-CA" sz="2400" dirty="0"/>
              <a:t> </a:t>
            </a:r>
            <a:r>
              <a:rPr lang="en-CA" sz="2400" dirty="0" smtClean="0"/>
              <a:t>      fuel burns inhomogeneously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087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718" y="401277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/>
              <a:t>Assumptions</a:t>
            </a:r>
            <a:endParaRPr lang="en-CA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14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571" y="2755978"/>
            <a:ext cx="5502778" cy="3274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4645" y="957100"/>
            <a:ext cx="1009711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/>
              <a:t>1.   Hydrogen and Oxygen are present in the Fuel and Water in known ratios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CA" sz="2400" dirty="0" smtClean="0"/>
              <a:t>Fuel O and Fuel H are released homogeneously from biomass even if the </a:t>
            </a:r>
          </a:p>
          <a:p>
            <a:pPr>
              <a:lnSpc>
                <a:spcPct val="150000"/>
              </a:lnSpc>
            </a:pPr>
            <a:r>
              <a:rPr lang="en-CA" sz="2400" dirty="0"/>
              <a:t> </a:t>
            </a:r>
            <a:r>
              <a:rPr lang="en-CA" sz="2400" dirty="0" smtClean="0"/>
              <a:t>      fuel burns inhomogeneously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500908" y="4512714"/>
            <a:ext cx="2525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All three are simultaneously true</a:t>
            </a:r>
            <a:endParaRPr lang="en-CA" sz="2800" dirty="0"/>
          </a:p>
        </p:txBody>
      </p:sp>
      <p:sp>
        <p:nvSpPr>
          <p:cNvPr id="8" name="Left Arrow 7"/>
          <p:cNvSpPr/>
          <p:nvPr/>
        </p:nvSpPr>
        <p:spPr>
          <a:xfrm>
            <a:off x="8358198" y="5043295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11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036" y="83229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/>
              <a:t>De-combustion</a:t>
            </a:r>
            <a:endParaRPr lang="en-CA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15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22" y="788029"/>
            <a:ext cx="10779169" cy="606997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372374" y="3926048"/>
            <a:ext cx="796954" cy="4613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72374" y="3916223"/>
            <a:ext cx="666226" cy="98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72374" y="3685526"/>
            <a:ext cx="796954" cy="46139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72374" y="3675701"/>
            <a:ext cx="666226" cy="982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158" y="341643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 smtClean="0"/>
              <a:t>De-combustion</a:t>
            </a:r>
            <a:endParaRPr lang="en-CA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16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8610600" y="1504308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 smtClean="0"/>
          </a:p>
          <a:p>
            <a:endParaRPr lang="en-CA" sz="2400" dirty="0"/>
          </a:p>
          <a:p>
            <a:endParaRPr lang="en-CA" sz="2400" dirty="0" smtClean="0"/>
          </a:p>
          <a:p>
            <a:r>
              <a:rPr lang="en-CA" sz="2400" dirty="0" smtClean="0"/>
              <a:t>Check for a fuel moisture deficit or surplus</a:t>
            </a:r>
          </a:p>
          <a:p>
            <a:endParaRPr lang="en-CA" sz="2400" dirty="0" smtClean="0"/>
          </a:p>
          <a:p>
            <a:endParaRPr lang="en-CA" sz="2400" dirty="0"/>
          </a:p>
          <a:p>
            <a:r>
              <a:rPr lang="en-CA" sz="2400" dirty="0" smtClean="0"/>
              <a:t>The HHV of this “fuel” is used in the denominator of the Efficiency calculation</a:t>
            </a:r>
            <a:endParaRPr lang="en-CA" sz="2400" dirty="0"/>
          </a:p>
        </p:txBody>
      </p:sp>
      <p:sp>
        <p:nvSpPr>
          <p:cNvPr id="10" name="Left Arrow 9"/>
          <p:cNvSpPr/>
          <p:nvPr/>
        </p:nvSpPr>
        <p:spPr>
          <a:xfrm>
            <a:off x="8474999" y="3880406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23" y="1564626"/>
            <a:ext cx="7724776" cy="43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668" y="560301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 smtClean="0"/>
              <a:t>Significance of Real-Time Fuel Analysis</a:t>
            </a:r>
            <a:endParaRPr lang="en-CA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17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095375" y="1504308"/>
            <a:ext cx="1056322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dirty="0" smtClean="0"/>
              <a:t>The HHV can be calculated in real time as the fuel evolves</a:t>
            </a:r>
          </a:p>
          <a:p>
            <a:pPr>
              <a:lnSpc>
                <a:spcPct val="150000"/>
              </a:lnSpc>
            </a:pPr>
            <a:r>
              <a:rPr lang="en-CA" sz="2800" dirty="0" smtClean="0"/>
              <a:t>The CO</a:t>
            </a:r>
            <a:r>
              <a:rPr lang="en-CA" sz="2800" baseline="-25000" dirty="0" smtClean="0"/>
              <a:t>2MAX</a:t>
            </a:r>
            <a:r>
              <a:rPr lang="en-CA" sz="2800" dirty="0" smtClean="0"/>
              <a:t> value can be calculated in real time</a:t>
            </a:r>
          </a:p>
          <a:p>
            <a:pPr>
              <a:lnSpc>
                <a:spcPct val="150000"/>
              </a:lnSpc>
            </a:pPr>
            <a:endParaRPr lang="en-CA" sz="2800" dirty="0" smtClean="0"/>
          </a:p>
          <a:p>
            <a:pPr>
              <a:lnSpc>
                <a:spcPct val="150000"/>
              </a:lnSpc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950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668" y="560301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 smtClean="0"/>
              <a:t>Significance of Real-Time Fuel Analysis</a:t>
            </a:r>
            <a:endParaRPr lang="en-CA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18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095375" y="1504308"/>
            <a:ext cx="10563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/>
              <a:t>The HHV can be calculated in real time as the fuel evolves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The CO</a:t>
            </a:r>
            <a:r>
              <a:rPr lang="en-CA" sz="2400" baseline="-25000" dirty="0" smtClean="0"/>
              <a:t>2MAX</a:t>
            </a:r>
            <a:r>
              <a:rPr lang="en-CA" sz="2400" dirty="0" smtClean="0"/>
              <a:t> value can be calculated in real time</a:t>
            </a:r>
          </a:p>
          <a:p>
            <a:pPr>
              <a:lnSpc>
                <a:spcPct val="150000"/>
              </a:lnSpc>
            </a:pPr>
            <a:endParaRPr lang="en-CA" sz="2400" dirty="0" smtClean="0"/>
          </a:p>
          <a:p>
            <a:pPr>
              <a:lnSpc>
                <a:spcPct val="150000"/>
              </a:lnSpc>
            </a:pPr>
            <a:r>
              <a:rPr lang="en-CA" sz="2400" dirty="0" smtClean="0"/>
              <a:t>The ratio of the oxygen provided by air to the total oxygen demand can be determined in real time [</a:t>
            </a:r>
            <a:r>
              <a:rPr lang="en-CA" sz="2400" i="1" dirty="0" err="1" smtClean="0"/>
              <a:t>StOxR</a:t>
            </a:r>
            <a:r>
              <a:rPr lang="en-CA" sz="2400" dirty="0" smtClean="0"/>
              <a:t>]</a:t>
            </a:r>
          </a:p>
          <a:p>
            <a:pPr>
              <a:lnSpc>
                <a:spcPct val="150000"/>
              </a:lnSpc>
            </a:pPr>
            <a:endParaRPr lang="en-CA" sz="2400" dirty="0" smtClean="0"/>
          </a:p>
          <a:p>
            <a:pPr>
              <a:lnSpc>
                <a:spcPct val="150000"/>
              </a:lnSpc>
            </a:pP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9150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668" y="560301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 smtClean="0"/>
              <a:t>Significance of Real-Time Fuel Analysis</a:t>
            </a:r>
            <a:endParaRPr lang="en-CA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19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095375" y="1265772"/>
            <a:ext cx="10563225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/>
              <a:t>The HHV can be calculated in real time as the fuel evolves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The CO</a:t>
            </a:r>
            <a:r>
              <a:rPr lang="en-CA" sz="2400" baseline="-25000" dirty="0" smtClean="0"/>
              <a:t>2MAX</a:t>
            </a:r>
            <a:r>
              <a:rPr lang="en-CA" sz="2400" dirty="0" smtClean="0"/>
              <a:t> value can be calculated in real time</a:t>
            </a:r>
          </a:p>
          <a:p>
            <a:pPr>
              <a:lnSpc>
                <a:spcPct val="150000"/>
              </a:lnSpc>
            </a:pPr>
            <a:endParaRPr lang="en-CA" sz="2400" dirty="0" smtClean="0"/>
          </a:p>
          <a:p>
            <a:pPr>
              <a:lnSpc>
                <a:spcPct val="150000"/>
              </a:lnSpc>
            </a:pPr>
            <a:r>
              <a:rPr lang="en-CA" sz="2400" dirty="0" smtClean="0"/>
              <a:t>The ratio of the oxygen provided by air to the total oxygen demand can be determined in real time [</a:t>
            </a:r>
            <a:r>
              <a:rPr lang="en-CA" sz="2400" i="1" dirty="0" err="1" smtClean="0"/>
              <a:t>StOxR</a:t>
            </a:r>
            <a:r>
              <a:rPr lang="en-CA" sz="2400" dirty="0" smtClean="0"/>
              <a:t>]</a:t>
            </a:r>
          </a:p>
          <a:p>
            <a:pPr>
              <a:lnSpc>
                <a:spcPct val="150000"/>
              </a:lnSpc>
            </a:pPr>
            <a:endParaRPr lang="en-CA" sz="2400" dirty="0" smtClean="0"/>
          </a:p>
          <a:p>
            <a:pPr>
              <a:lnSpc>
                <a:spcPct val="150000"/>
              </a:lnSpc>
            </a:pPr>
            <a:r>
              <a:rPr lang="en-CA" sz="2400" dirty="0" smtClean="0"/>
              <a:t>The stoichiometric volume of combustion gases can be calculated using </a:t>
            </a:r>
            <a:r>
              <a:rPr lang="en-CA" sz="2400" dirty="0" err="1" smtClean="0"/>
              <a:t>StOxR</a:t>
            </a:r>
            <a:r>
              <a:rPr lang="en-CA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From this the diluted volume of gases can be calculated using the Excess Air level.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The concentration of pollutants in that volume can be determined.</a:t>
            </a:r>
          </a:p>
          <a:p>
            <a:pPr>
              <a:lnSpc>
                <a:spcPct val="150000"/>
              </a:lnSpc>
            </a:pP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8379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45526"/>
            <a:ext cx="9144000" cy="1074714"/>
          </a:xfrm>
        </p:spPr>
        <p:txBody>
          <a:bodyPr>
            <a:normAutofit/>
          </a:bodyPr>
          <a:lstStyle/>
          <a:p>
            <a:r>
              <a:rPr lang="en-CA" sz="4800" b="1" dirty="0" smtClean="0"/>
              <a:t>Problem Statement</a:t>
            </a:r>
            <a:endParaRPr lang="en-CA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21193"/>
            <a:ext cx="9144000" cy="3327269"/>
          </a:xfrm>
        </p:spPr>
        <p:txBody>
          <a:bodyPr>
            <a:normAutofit lnSpcReduction="10000"/>
          </a:bodyPr>
          <a:lstStyle/>
          <a:p>
            <a:r>
              <a:rPr lang="en-CA" sz="2800" b="1" dirty="0" smtClean="0"/>
              <a:t>=Test methods assume that the fuel burns and dries</a:t>
            </a:r>
          </a:p>
          <a:p>
            <a:r>
              <a:rPr lang="en-CA" sz="2800" b="1" dirty="0" smtClean="0"/>
              <a:t>homogeneously</a:t>
            </a:r>
            <a:endParaRPr lang="en-CA" sz="2800" b="1" dirty="0"/>
          </a:p>
          <a:p>
            <a:r>
              <a:rPr lang="en-CA" sz="2800" b="1" dirty="0" smtClean="0"/>
              <a:t>If this was true there would not be a</a:t>
            </a:r>
          </a:p>
          <a:p>
            <a:r>
              <a:rPr lang="en-CA" sz="2800" b="1" dirty="0" smtClean="0"/>
              <a:t>“char-burning phase”</a:t>
            </a:r>
          </a:p>
          <a:p>
            <a:endParaRPr lang="en-CA" sz="2800" b="1" dirty="0"/>
          </a:p>
          <a:p>
            <a:r>
              <a:rPr lang="en-CA" sz="2800" b="1" dirty="0" smtClean="0"/>
              <a:t>Emissions and efficiency are miscalculated because of this assumption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4151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668" y="560301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4000" dirty="0" smtClean="0"/>
              <a:t>Significance of Real-Time Fuel Analysis</a:t>
            </a:r>
            <a:endParaRPr lang="en-CA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20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095375" y="1504308"/>
            <a:ext cx="10563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The HHV can be calculated in real time as the fuel evolves</a:t>
            </a:r>
          </a:p>
          <a:p>
            <a:r>
              <a:rPr lang="en-CA" sz="2400" dirty="0" smtClean="0"/>
              <a:t>The CO</a:t>
            </a:r>
            <a:r>
              <a:rPr lang="en-CA" sz="2400" baseline="-25000" dirty="0" smtClean="0"/>
              <a:t>2MAX</a:t>
            </a:r>
            <a:r>
              <a:rPr lang="en-CA" sz="2400" dirty="0" smtClean="0"/>
              <a:t> value can be calculated in real time</a:t>
            </a:r>
          </a:p>
          <a:p>
            <a:endParaRPr lang="en-CA" sz="2400" dirty="0" smtClean="0"/>
          </a:p>
          <a:p>
            <a:r>
              <a:rPr lang="en-CA" sz="2400" dirty="0" smtClean="0"/>
              <a:t>The ratio of the oxygen provided by air to the total oxygen demand can be determined in real time [</a:t>
            </a:r>
            <a:r>
              <a:rPr lang="en-CA" sz="2400" i="1" dirty="0" err="1" smtClean="0"/>
              <a:t>StOxR</a:t>
            </a:r>
            <a:r>
              <a:rPr lang="en-CA" sz="2400" dirty="0" smtClean="0"/>
              <a:t>]</a:t>
            </a:r>
          </a:p>
          <a:p>
            <a:endParaRPr lang="en-CA" sz="2400" dirty="0" smtClean="0"/>
          </a:p>
          <a:p>
            <a:r>
              <a:rPr lang="en-CA" sz="2400" dirty="0" smtClean="0"/>
              <a:t>The stoichiometric volume of combustion gases can be calculated using </a:t>
            </a:r>
            <a:r>
              <a:rPr lang="en-CA" sz="2400" dirty="0" err="1" smtClean="0"/>
              <a:t>StOxR</a:t>
            </a:r>
            <a:r>
              <a:rPr lang="en-CA" sz="2400" dirty="0" smtClean="0"/>
              <a:t>.</a:t>
            </a:r>
          </a:p>
          <a:p>
            <a:r>
              <a:rPr lang="en-CA" sz="2400" dirty="0" smtClean="0"/>
              <a:t>From this the diluted volume of gases can be calculated using the Excess Air level.</a:t>
            </a:r>
          </a:p>
          <a:p>
            <a:r>
              <a:rPr lang="en-CA" sz="2400" dirty="0" smtClean="0"/>
              <a:t>The concentration of pollutants in that volume can be determined.</a:t>
            </a:r>
          </a:p>
          <a:p>
            <a:endParaRPr lang="en-CA" sz="2400" dirty="0" smtClean="0"/>
          </a:p>
          <a:p>
            <a:r>
              <a:rPr lang="en-CA" sz="2400" dirty="0" smtClean="0"/>
              <a:t>The mass of emissions can be reported more accurately per measurement interval.</a:t>
            </a:r>
          </a:p>
        </p:txBody>
      </p:sp>
    </p:spTree>
    <p:extLst>
      <p:ext uri="{BB962C8B-B14F-4D97-AF65-F5344CB8AC3E}">
        <p14:creationId xmlns:p14="http://schemas.microsoft.com/office/powerpoint/2010/main" val="41614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668" y="560301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4000" dirty="0" smtClean="0"/>
              <a:t>Why is this an improvement?</a:t>
            </a:r>
            <a:endParaRPr lang="en-CA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21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095375" y="1504308"/>
            <a:ext cx="10563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Two </a:t>
            </a:r>
            <a:r>
              <a:rPr lang="en-CA" sz="2400" b="1" dirty="0" smtClean="0"/>
              <a:t>different approaches </a:t>
            </a:r>
            <a:r>
              <a:rPr lang="en-CA" sz="2400" dirty="0" smtClean="0"/>
              <a:t>can be made:</a:t>
            </a:r>
          </a:p>
          <a:p>
            <a:r>
              <a:rPr lang="en-CA" sz="2400" dirty="0" smtClean="0"/>
              <a:t>1.   Assume the fuel burns and dries homogeneously</a:t>
            </a:r>
          </a:p>
          <a:p>
            <a:pPr marL="457200" indent="-457200">
              <a:buAutoNum type="arabicPeriod" startAt="2"/>
            </a:pPr>
            <a:r>
              <a:rPr lang="en-CA" sz="2400" dirty="0" smtClean="0"/>
              <a:t>Assume this is not the case but that the Oxygen and Hydrogen are released </a:t>
            </a:r>
          </a:p>
          <a:p>
            <a:r>
              <a:rPr lang="en-CA" sz="2400" dirty="0"/>
              <a:t> </a:t>
            </a:r>
            <a:r>
              <a:rPr lang="en-CA" sz="2400" dirty="0" smtClean="0"/>
              <a:t>      from the fuel homogeneously</a:t>
            </a:r>
          </a:p>
          <a:p>
            <a:r>
              <a:rPr lang="en-CA" sz="2400" dirty="0" smtClean="0"/>
              <a:t>The Chemical Mass Balance assumptions provide an analysis that more </a:t>
            </a:r>
            <a:r>
              <a:rPr lang="en-CA" sz="2400" b="1" dirty="0" smtClean="0"/>
              <a:t>closely represents</a:t>
            </a:r>
            <a:r>
              <a:rPr lang="en-CA" sz="2400" dirty="0" smtClean="0"/>
              <a:t> what is actually happening in a solid fuel fire.</a:t>
            </a:r>
          </a:p>
          <a:p>
            <a:endParaRPr lang="en-CA" sz="2400" dirty="0"/>
          </a:p>
          <a:p>
            <a:endParaRPr lang="en-CA" sz="2400" dirty="0" smtClean="0"/>
          </a:p>
          <a:p>
            <a:endParaRPr lang="en-CA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907458"/>
            <a:ext cx="4114800" cy="24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668" y="560301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4000" dirty="0" smtClean="0"/>
              <a:t>Why is this an improvement?</a:t>
            </a:r>
            <a:endParaRPr lang="en-CA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22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095375" y="1504308"/>
            <a:ext cx="10563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Two </a:t>
            </a:r>
            <a:r>
              <a:rPr lang="en-CA" sz="2400" b="1" dirty="0" smtClean="0"/>
              <a:t>different approaches</a:t>
            </a:r>
            <a:r>
              <a:rPr lang="en-CA" sz="2400" dirty="0" smtClean="0"/>
              <a:t> can be made:</a:t>
            </a:r>
          </a:p>
          <a:p>
            <a:r>
              <a:rPr lang="en-CA" sz="2400" dirty="0" smtClean="0"/>
              <a:t>1.   Assume the fuel burns and dries homogeneously</a:t>
            </a:r>
          </a:p>
          <a:p>
            <a:pPr marL="457200" indent="-457200">
              <a:buAutoNum type="arabicPeriod" startAt="2"/>
            </a:pPr>
            <a:r>
              <a:rPr lang="en-CA" sz="2400" dirty="0" smtClean="0"/>
              <a:t>Assume this is not the case but that the Oxygen and Hydrogen are released </a:t>
            </a:r>
          </a:p>
          <a:p>
            <a:r>
              <a:rPr lang="en-CA" sz="2400" dirty="0"/>
              <a:t> </a:t>
            </a:r>
            <a:r>
              <a:rPr lang="en-CA" sz="2400" dirty="0" smtClean="0"/>
              <a:t>      from the fuel homogeneously</a:t>
            </a:r>
          </a:p>
          <a:p>
            <a:r>
              <a:rPr lang="en-CA" sz="2400" dirty="0" smtClean="0"/>
              <a:t>The Chemical Mass Balance assumptions provide an analysis that more </a:t>
            </a:r>
            <a:r>
              <a:rPr lang="en-CA" sz="2400" b="1" dirty="0" smtClean="0"/>
              <a:t>closely represents</a:t>
            </a:r>
            <a:r>
              <a:rPr lang="en-CA" sz="2400" dirty="0" smtClean="0"/>
              <a:t> what is actually happening in a solid fuel fire.</a:t>
            </a:r>
          </a:p>
          <a:p>
            <a:endParaRPr lang="en-CA" sz="2400" dirty="0"/>
          </a:p>
          <a:p>
            <a:endParaRPr lang="en-CA" sz="2400" dirty="0" smtClean="0"/>
          </a:p>
          <a:p>
            <a:endParaRPr lang="en-CA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907458"/>
            <a:ext cx="4114800" cy="2448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96668" y="5257800"/>
            <a:ext cx="371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Fuel O to Fuel H</a:t>
            </a:r>
          </a:p>
          <a:p>
            <a:r>
              <a:rPr lang="en-CA" sz="2000" dirty="0" smtClean="0"/>
              <a:t>Water O to Water H</a:t>
            </a:r>
          </a:p>
          <a:p>
            <a:r>
              <a:rPr lang="en-CA" sz="2000" dirty="0" smtClean="0"/>
              <a:t>Measured ∑O to Measured ∑H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83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668" y="560301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4000" dirty="0" smtClean="0"/>
              <a:t>Thank you!</a:t>
            </a:r>
            <a:endParaRPr lang="en-CA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23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095375" y="1504308"/>
            <a:ext cx="1056322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/>
          </a:p>
          <a:p>
            <a:r>
              <a:rPr lang="en-CA" sz="2400" dirty="0" smtClean="0"/>
              <a:t>Appreciations:</a:t>
            </a:r>
          </a:p>
          <a:p>
            <a:endParaRPr lang="en-CA" sz="2400" dirty="0"/>
          </a:p>
          <a:p>
            <a:r>
              <a:rPr lang="en-CA" sz="2400" dirty="0" smtClean="0"/>
              <a:t>Staff and graduate students at:</a:t>
            </a:r>
          </a:p>
          <a:p>
            <a:r>
              <a:rPr lang="en-CA" sz="2400" dirty="0" smtClean="0"/>
              <a:t>The SeTAR Centre, Research Village, University of Johannesburg, Department of Geography, Environmental Management and Energy Studies, JHB, R.S.A.</a:t>
            </a:r>
          </a:p>
          <a:p>
            <a:endParaRPr lang="en-CA" sz="600" dirty="0" smtClean="0"/>
          </a:p>
          <a:p>
            <a:r>
              <a:rPr lang="en-CA" sz="2400" dirty="0" smtClean="0"/>
              <a:t>Chinese University of Agriculture, College of Engineering, Beijing, China</a:t>
            </a:r>
          </a:p>
          <a:p>
            <a:endParaRPr lang="en-CA" sz="800" dirty="0" smtClean="0"/>
          </a:p>
          <a:p>
            <a:r>
              <a:rPr lang="en-CA" sz="2400" dirty="0" smtClean="0"/>
              <a:t>Cape Peninsula University of Technology, Cape Town, R.S.A.</a:t>
            </a:r>
          </a:p>
          <a:p>
            <a:endParaRPr lang="en-CA" sz="2400" dirty="0" smtClean="0"/>
          </a:p>
          <a:p>
            <a:endParaRPr lang="en-CA" sz="800" dirty="0" smtClean="0"/>
          </a:p>
          <a:p>
            <a:r>
              <a:rPr lang="en-CA" sz="2400" dirty="0" smtClean="0"/>
              <a:t>This work represents personal efforts and was not funded.</a:t>
            </a:r>
          </a:p>
        </p:txBody>
      </p:sp>
    </p:spTree>
    <p:extLst>
      <p:ext uri="{BB962C8B-B14F-4D97-AF65-F5344CB8AC3E}">
        <p14:creationId xmlns:p14="http://schemas.microsoft.com/office/powerpoint/2010/main" val="5658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1" y="700087"/>
            <a:ext cx="4616423" cy="54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700087"/>
            <a:ext cx="4519937" cy="54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0804" y="6115574"/>
            <a:ext cx="901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   Bishkek, Kyrgyzstan 2016				 Haidian North, China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194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668" y="560301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 smtClean="0"/>
              <a:t>Energy Efficiency: </a:t>
            </a:r>
            <a:endParaRPr lang="en-C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06125"/>
            <a:ext cx="9144000" cy="3327269"/>
          </a:xfrm>
        </p:spPr>
        <p:txBody>
          <a:bodyPr>
            <a:noAutofit/>
          </a:bodyPr>
          <a:lstStyle/>
          <a:p>
            <a:pPr algn="l"/>
            <a:r>
              <a:rPr lang="en-CA" sz="2800" dirty="0" smtClean="0"/>
              <a:t>An efficiency is a ratio:</a:t>
            </a:r>
          </a:p>
          <a:p>
            <a:pPr algn="l"/>
            <a:endParaRPr lang="en-CA" sz="2800" dirty="0"/>
          </a:p>
          <a:p>
            <a:pPr algn="l"/>
            <a:r>
              <a:rPr lang="en-CA" sz="2800" u="sng" dirty="0" smtClean="0"/>
              <a:t>              Useful Energy Delivered           </a:t>
            </a:r>
            <a:r>
              <a:rPr lang="en-CA" sz="2800" u="sng" dirty="0" smtClean="0">
                <a:solidFill>
                  <a:schemeClr val="bg1"/>
                </a:solidFill>
              </a:rPr>
              <a:t>. </a:t>
            </a:r>
            <a:r>
              <a:rPr lang="en-CA" sz="2800" dirty="0" smtClean="0"/>
              <a:t>X 100%</a:t>
            </a:r>
            <a:endParaRPr lang="en-CA" sz="2800" dirty="0" smtClean="0">
              <a:solidFill>
                <a:schemeClr val="bg1"/>
              </a:solidFill>
            </a:endParaRPr>
          </a:p>
          <a:p>
            <a:pPr algn="l"/>
            <a:r>
              <a:rPr lang="en-CA" sz="2800" dirty="0" smtClean="0"/>
              <a:t>Energy available in the fuel consumed</a:t>
            </a:r>
          </a:p>
          <a:p>
            <a:pPr algn="l"/>
            <a:endParaRPr lang="en-CA" sz="2800" dirty="0" smtClean="0"/>
          </a:p>
          <a:p>
            <a:pPr algn="l"/>
            <a:r>
              <a:rPr lang="en-CA" sz="2800" dirty="0" smtClean="0"/>
              <a:t>Consumed: Combusted to the point where remainder is abandoned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8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668" y="560301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 smtClean="0"/>
              <a:t>Energy Efficiency: </a:t>
            </a:r>
            <a:endParaRPr lang="en-C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7" y="1706125"/>
            <a:ext cx="11569147" cy="3327269"/>
          </a:xfrm>
        </p:spPr>
        <p:txBody>
          <a:bodyPr>
            <a:noAutofit/>
          </a:bodyPr>
          <a:lstStyle/>
          <a:p>
            <a:pPr algn="l"/>
            <a:r>
              <a:rPr lang="en-CA" sz="2800" dirty="0" smtClean="0"/>
              <a:t>An efficiency is a ratio:</a:t>
            </a:r>
          </a:p>
          <a:p>
            <a:pPr algn="l"/>
            <a:endParaRPr lang="en-CA" sz="2800" dirty="0"/>
          </a:p>
          <a:p>
            <a:pPr algn="l"/>
            <a:r>
              <a:rPr lang="en-CA" sz="2800" u="sng" dirty="0" smtClean="0"/>
              <a:t>              Useful Energy Delivered           </a:t>
            </a:r>
            <a:r>
              <a:rPr lang="en-CA" sz="2800" u="sng" dirty="0" smtClean="0">
                <a:solidFill>
                  <a:schemeClr val="bg1"/>
                </a:solidFill>
              </a:rPr>
              <a:t>. </a:t>
            </a:r>
            <a:r>
              <a:rPr lang="en-CA" sz="2800" dirty="0" smtClean="0"/>
              <a:t>X 100%</a:t>
            </a:r>
            <a:endParaRPr lang="en-CA" sz="2800" dirty="0" smtClean="0">
              <a:solidFill>
                <a:schemeClr val="bg1"/>
              </a:solidFill>
            </a:endParaRPr>
          </a:p>
          <a:p>
            <a:pPr algn="l"/>
            <a:r>
              <a:rPr lang="en-CA" sz="2800" dirty="0" smtClean="0"/>
              <a:t>Energy available in the fuel consumed                   How is this determined?</a:t>
            </a:r>
          </a:p>
          <a:p>
            <a:pPr algn="l"/>
            <a:endParaRPr lang="en-CA" sz="2800" dirty="0" smtClean="0"/>
          </a:p>
          <a:p>
            <a:pPr algn="l"/>
            <a:r>
              <a:rPr lang="en-CA" sz="2800" dirty="0" smtClean="0"/>
              <a:t>Consumed: Combusted to the point where remainder is abandoned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4</a:t>
            </a:fld>
            <a:endParaRPr lang="en-CA"/>
          </a:p>
        </p:txBody>
      </p:sp>
      <p:sp>
        <p:nvSpPr>
          <p:cNvPr id="6" name="Left Arrow 5"/>
          <p:cNvSpPr/>
          <p:nvPr/>
        </p:nvSpPr>
        <p:spPr>
          <a:xfrm>
            <a:off x="6204205" y="3252313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5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668" y="560301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 smtClean="0"/>
              <a:t>Fuel Analysis – MASHCON</a:t>
            </a:r>
            <a:endParaRPr lang="en-C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1255" y="1563512"/>
            <a:ext cx="8008690" cy="4501728"/>
          </a:xfrm>
        </p:spPr>
        <p:txBody>
          <a:bodyPr>
            <a:noAutofit/>
          </a:bodyPr>
          <a:lstStyle/>
          <a:p>
            <a:pPr algn="l"/>
            <a:r>
              <a:rPr lang="en-CA" sz="3200" dirty="0" smtClean="0"/>
              <a:t>M	Moisture</a:t>
            </a:r>
          </a:p>
          <a:p>
            <a:pPr algn="l"/>
            <a:r>
              <a:rPr lang="en-CA" sz="3200" dirty="0" smtClean="0"/>
              <a:t>A	Ash</a:t>
            </a:r>
          </a:p>
          <a:p>
            <a:pPr algn="l"/>
            <a:r>
              <a:rPr lang="en-CA" sz="3200" dirty="0" smtClean="0"/>
              <a:t>S	Sulphur</a:t>
            </a:r>
          </a:p>
          <a:p>
            <a:pPr algn="l"/>
            <a:r>
              <a:rPr lang="en-CA" sz="3200" dirty="0" smtClean="0"/>
              <a:t>H	Hydrogen</a:t>
            </a:r>
          </a:p>
          <a:p>
            <a:pPr algn="l"/>
            <a:r>
              <a:rPr lang="en-CA" sz="3200" dirty="0" smtClean="0"/>
              <a:t>C	Carbon</a:t>
            </a:r>
          </a:p>
          <a:p>
            <a:pPr algn="l"/>
            <a:r>
              <a:rPr lang="en-CA" sz="3200" dirty="0" smtClean="0"/>
              <a:t>O	Oxygen</a:t>
            </a:r>
          </a:p>
          <a:p>
            <a:pPr algn="l"/>
            <a:r>
              <a:rPr lang="en-CA" sz="3200" dirty="0" smtClean="0"/>
              <a:t>N	Nitrogen</a:t>
            </a:r>
          </a:p>
          <a:p>
            <a:pPr algn="l"/>
            <a:r>
              <a:rPr lang="en-CA" sz="3200" dirty="0" smtClean="0"/>
              <a:t>HHV	Higher Heating Value</a:t>
            </a:r>
            <a:endParaRPr lang="en-CA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1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668" y="222375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 smtClean="0"/>
              <a:t>Fuel Analysis – MASHCON – Examples</a:t>
            </a:r>
            <a:endParaRPr lang="en-CA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6</a:t>
            </a:fld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77940" y="880489"/>
            <a:ext cx="651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Ultimate analysis (dry) in a mass basis</a:t>
            </a:r>
            <a:endParaRPr lang="en-CA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1442832"/>
            <a:ext cx="117443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068" y="278731"/>
            <a:ext cx="2907575" cy="1967512"/>
          </a:xfrm>
        </p:spPr>
        <p:txBody>
          <a:bodyPr>
            <a:normAutofit/>
          </a:bodyPr>
          <a:lstStyle/>
          <a:p>
            <a:r>
              <a:rPr lang="en-CA" sz="3200" b="1" dirty="0" smtClean="0"/>
              <a:t>Fuel Analysis – MASHCON </a:t>
            </a:r>
            <a:r>
              <a:rPr lang="en-CA" sz="4000" b="1" dirty="0" smtClean="0"/>
              <a:t>– Multi-fuel</a:t>
            </a:r>
            <a:endParaRPr lang="en-CA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7</a:t>
            </a:fld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19521" y="2709287"/>
            <a:ext cx="2668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Determination of the fuel composition can </a:t>
            </a:r>
            <a:r>
              <a:rPr lang="en-CA" sz="2800" dirty="0" smtClean="0"/>
              <a:t>be challenging</a:t>
            </a:r>
            <a:endParaRPr lang="en-CA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197" y="1"/>
            <a:ext cx="9216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755" y="301884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/>
              <a:t>Fuel Analysis – MASHCON</a:t>
            </a:r>
            <a:endParaRPr lang="en-CA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8</a:t>
            </a:fld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40000" y="959990"/>
            <a:ext cx="24038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Determination of the fuel composition can get complicated  </a:t>
            </a:r>
            <a:r>
              <a:rPr lang="en-C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260" y="900357"/>
            <a:ext cx="9638617" cy="5717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175" y="3995530"/>
            <a:ext cx="2255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As Burned Ash-Free  heat content - </a:t>
            </a:r>
            <a:r>
              <a:rPr lang="en-ZA" sz="2800" b="1" dirty="0" err="1" smtClean="0"/>
              <a:t>ABAF</a:t>
            </a:r>
            <a:endParaRPr lang="en-ZA" sz="2800" b="1" dirty="0"/>
          </a:p>
        </p:txBody>
      </p:sp>
      <p:sp>
        <p:nvSpPr>
          <p:cNvPr id="7" name="Down Arrow 6"/>
          <p:cNvSpPr/>
          <p:nvPr/>
        </p:nvSpPr>
        <p:spPr>
          <a:xfrm rot="16200000">
            <a:off x="1260913" y="5375705"/>
            <a:ext cx="593620" cy="1218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0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840" y="242253"/>
            <a:ext cx="9144000" cy="68127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/>
              <a:t>Collect the Products of Combustion</a:t>
            </a:r>
            <a:endParaRPr lang="en-CA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CMB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0E3-6427-47EC-B363-98D8472210F1}" type="slidenum">
              <a:rPr lang="en-CA" smtClean="0"/>
              <a:t>9</a:t>
            </a:fld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995378" y="1059391"/>
            <a:ext cx="1009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Tracking the combustion </a:t>
            </a:r>
            <a:r>
              <a:rPr lang="en-CA" sz="2800" dirty="0" smtClean="0"/>
              <a:t>is challenging </a:t>
            </a:r>
            <a:r>
              <a:rPr lang="en-CA" sz="2800" dirty="0" smtClean="0"/>
              <a:t>too                                    </a:t>
            </a:r>
            <a:r>
              <a:rPr lang="en-CA" sz="2800" dirty="0" smtClean="0"/>
              <a:t>						</a:t>
            </a:r>
            <a:r>
              <a:rPr lang="en-CA" sz="2000" dirty="0" smtClean="0"/>
              <a:t>B.E.S.T. Lab, CAU College of Engineering</a:t>
            </a:r>
            <a:endParaRPr lang="en-CA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727" y="2129356"/>
            <a:ext cx="9317941" cy="42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921</Words>
  <Application>Microsoft Office PowerPoint</Application>
  <PresentationFormat>Widescreen</PresentationFormat>
  <Paragraphs>203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Calculating Energy Efficiency Using A  Chemical Mass Balance Method</vt:lpstr>
      <vt:lpstr>Problem Statement</vt:lpstr>
      <vt:lpstr>Energy Efficiency: </vt:lpstr>
      <vt:lpstr>Energy Efficiency: </vt:lpstr>
      <vt:lpstr>Fuel Analysis – MASHCON</vt:lpstr>
      <vt:lpstr>Fuel Analysis – MASHCON – Examples</vt:lpstr>
      <vt:lpstr>Fuel Analysis – MASHCON – Multi-fuel</vt:lpstr>
      <vt:lpstr>Fuel Analysis – MASHCON</vt:lpstr>
      <vt:lpstr>Collect the Products of Combustion</vt:lpstr>
      <vt:lpstr>Heat Gained – Space Heating</vt:lpstr>
      <vt:lpstr>Step 1:  Combust the Fuel</vt:lpstr>
      <vt:lpstr>Step 1:  Combust the Fuel</vt:lpstr>
      <vt:lpstr>Assumptions</vt:lpstr>
      <vt:lpstr>Assumptions</vt:lpstr>
      <vt:lpstr>De-combustion</vt:lpstr>
      <vt:lpstr>De-combustion</vt:lpstr>
      <vt:lpstr>Significance of Real-Time Fuel Analysis</vt:lpstr>
      <vt:lpstr>Significance of Real-Time Fuel Analysis</vt:lpstr>
      <vt:lpstr>Significance of Real-Time Fuel Analysis</vt:lpstr>
      <vt:lpstr>Significance of Real-Time Fuel Analysis</vt:lpstr>
      <vt:lpstr>Why is this an improvement?</vt:lpstr>
      <vt:lpstr>Why is this an improvement?</vt:lpstr>
      <vt:lpstr>Thank you!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Crispin</dc:creator>
  <cp:lastModifiedBy>Crispin</cp:lastModifiedBy>
  <cp:revision>41</cp:revision>
  <dcterms:created xsi:type="dcterms:W3CDTF">2016-04-06T17:42:01Z</dcterms:created>
  <dcterms:modified xsi:type="dcterms:W3CDTF">2016-04-07T14:11:13Z</dcterms:modified>
</cp:coreProperties>
</file>