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2"/>
            <a:ext cx="8520599" cy="105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5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2"/>
            <a:ext cx="4045199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Relationship Id="rId6" Type="http://schemas.openxmlformats.org/officeDocument/2006/relationships/image" Target="../media/image04.png"/><Relationship Id="rId7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00.png"/><Relationship Id="rId5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Relationship Id="rId5" Type="http://schemas.openxmlformats.org/officeDocument/2006/relationships/image" Target="../media/image07.png"/><Relationship Id="rId6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Relationship Id="rId5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Relationship Id="rId5" Type="http://schemas.openxmlformats.org/officeDocument/2006/relationships/image" Target="../media/image09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00.png"/><Relationship Id="rId5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261700"/>
            <a:ext cx="8520599" cy="1885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“Lumburnator” a Next Generation Wood Stove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-87325" y="5345100"/>
            <a:ext cx="3975000" cy="151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Team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Jake Lindberg, JinYing Lin,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Kevin J. Lee, Yunxiao Jiang, Jason Peng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2850" y="9100"/>
            <a:ext cx="2431200" cy="9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101"/>
            <a:ext cx="3656699" cy="11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5552275" y="5345100"/>
            <a:ext cx="3975000" cy="1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Advisors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Devinder Mahajan, Dr. Jon Longtin, *Dr. Vladimir Zaitsev,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Tom Butcher (BNL)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700" y="3325712"/>
            <a:ext cx="3188902" cy="184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6">
            <a:alphaModFix/>
          </a:blip>
          <a:srcRect b="3817" l="0" r="0" t="11343"/>
          <a:stretch/>
        </p:blipFill>
        <p:spPr>
          <a:xfrm>
            <a:off x="5818707" y="3325712"/>
            <a:ext cx="3188891" cy="184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02053" y="3147203"/>
            <a:ext cx="2335208" cy="228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Thanks!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94728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With special thanks to NYSERDA and Robert Carver, Brookhaven National Laboratory and Dr. Tom Butcher, Stony Brook University and professors Devinder Mahajan, Sotirios Mamalis, Benjamin Lawler, and Jon Longtin.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8400" y="2091500"/>
            <a:ext cx="2431200" cy="9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6023" y="2124216"/>
            <a:ext cx="3216599" cy="89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525" y="1918175"/>
            <a:ext cx="4734550" cy="3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4125" y="0"/>
            <a:ext cx="2431200" cy="9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5275" y="0"/>
            <a:ext cx="1018800" cy="10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2121850" y="5858875"/>
            <a:ext cx="5680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Team Photo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255215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1408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*According to the EIA Winter Fuels Report: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•  Wood as primary heat up by 33%</a:t>
            </a: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2.6 million home’s primary heat </a:t>
            </a: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9.8 million home’s secondary heat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**EPA expects 113,000 wood stoves to be sold in 2015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**Mandates by 2020:</a:t>
            </a: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 2.5 g/hr PM</a:t>
            </a:r>
            <a:r>
              <a:rPr b="0" baseline="-2500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 70% reduction in VOCs</a:t>
            </a: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 62% reduction in CO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125" y="0"/>
            <a:ext cx="2431200" cy="9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5275" y="0"/>
            <a:ext cx="1018723" cy="101872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11700" y="5954975"/>
            <a:ext cx="88563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*"Short Term Energy Outlook (STEO)." </a:t>
            </a:r>
            <a: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Information Administration - EIA - Official Energy Statistics from the U.S. Government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N.p., 8 Mar. 2016. Web. 6 Apr. 2016.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**Standards of Performance for New Residential Wood Heaters, New Residential Hydronic Heaters and Forced-Air Furnaces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Rep. 50th ed. Vol. 80. N.p.: EPA - Environmental Protection Agency, n.d. 16 Mar. 2016. Web. 6 Apr. 2016.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55290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Scope of Work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35868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Subtask 1.1 Design and Fabricate Firebox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Subtask 1.2 Propane burner system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Subtask 1.3 Airflow Design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Subtask 1.4 Completion of the Year One Lumburnator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Subtask 1.5 Participate in 2016 Design Challenge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**Subtask 2.4 Onsite Testing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125" y="0"/>
            <a:ext cx="2431200" cy="9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5275" y="0"/>
            <a:ext cx="1018799" cy="101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243250" y="255215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Firebox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47425" y="1018725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Firebox Dividers:  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Separate fuel charges ➡ reduction in Burn Rate (BR)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Increase residence time and turbulence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Dual chamber system: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Thermally oxidizes emissions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Enables staged combustion </a:t>
            </a:r>
          </a:p>
          <a:p>
            <a: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125" y="0"/>
            <a:ext cx="2431200" cy="9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5275" y="0"/>
            <a:ext cx="1018723" cy="101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650" y="3901323"/>
            <a:ext cx="4366649" cy="281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1200" y="2719349"/>
            <a:ext cx="3481098" cy="399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202175" y="197091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Intermediate Results...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00" y="1779700"/>
            <a:ext cx="8798799" cy="40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4125" y="0"/>
            <a:ext cx="2431200" cy="9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5275" y="0"/>
            <a:ext cx="1018799" cy="101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197091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Afterburner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34059" y="1151400"/>
            <a:ext cx="5802300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Propane fired afterburner thermally oxidizes VOC and CO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Effective during pre-burn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Propane can be used for push-button ignition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125" y="0"/>
            <a:ext cx="2431200" cy="9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5275" y="0"/>
            <a:ext cx="1018723" cy="101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4200" y="1466375"/>
            <a:ext cx="2768670" cy="523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350" y="3778523"/>
            <a:ext cx="5451000" cy="292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74825" y="255215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Airflow System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74825" y="1018725"/>
            <a:ext cx="8175300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Draft Control 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➡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 control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Enables electronic process control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Induction results in dilution and cooling of flue gas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Dilution important for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measurement systems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 gas needs means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smaller chimney 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125" y="0"/>
            <a:ext cx="2431200" cy="9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5275" y="0"/>
            <a:ext cx="1018723" cy="101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1062" y="3405675"/>
            <a:ext cx="4547624" cy="3269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4915825" y="3079950"/>
            <a:ext cx="3613799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Venturi Draft Inducer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275" y="2454244"/>
            <a:ext cx="4735800" cy="43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type="title"/>
          </p:nvPr>
        </p:nvSpPr>
        <p:spPr>
          <a:xfrm>
            <a:off x="311700" y="197091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Setup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018737"/>
            <a:ext cx="49394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Scale 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burn rate evaluation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Anemometer 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draft/dilution ratio measurements (CV)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Draft Gauge 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draft changes (PCV)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Thermocouples – location specific temperatures (PCV)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4125" y="0"/>
            <a:ext cx="2431200" cy="9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5275" y="0"/>
            <a:ext cx="1018723" cy="10187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311700" y="6023421"/>
            <a:ext cx="355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PCV = process control variable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CV = control variable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197091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Subtask 2.1 Catalytic Combustion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Subtusk 2.2 Control system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Subtask 2.3 Ignition System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**Subtask 2.4 Onsite Testing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Subtask 2.5 Participate in 2017 Woodstove Design Challenge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125" y="0"/>
            <a:ext cx="2431200" cy="9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5275" y="0"/>
            <a:ext cx="1018799" cy="101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